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25" r:id="rId2"/>
    <p:sldMasterId id="2147483737" r:id="rId3"/>
  </p:sldMasterIdLst>
  <p:notesMasterIdLst>
    <p:notesMasterId r:id="rId26"/>
  </p:notesMasterIdLst>
  <p:handoutMasterIdLst>
    <p:handoutMasterId r:id="rId27"/>
  </p:handoutMasterIdLst>
  <p:sldIdLst>
    <p:sldId id="322" r:id="rId4"/>
    <p:sldId id="328" r:id="rId5"/>
    <p:sldId id="296" r:id="rId6"/>
    <p:sldId id="298" r:id="rId7"/>
    <p:sldId id="299" r:id="rId8"/>
    <p:sldId id="306" r:id="rId9"/>
    <p:sldId id="312" r:id="rId10"/>
    <p:sldId id="311" r:id="rId11"/>
    <p:sldId id="310" r:id="rId12"/>
    <p:sldId id="313" r:id="rId13"/>
    <p:sldId id="323" r:id="rId14"/>
    <p:sldId id="308" r:id="rId15"/>
    <p:sldId id="269" r:id="rId16"/>
    <p:sldId id="309" r:id="rId17"/>
    <p:sldId id="301" r:id="rId18"/>
    <p:sldId id="302" r:id="rId19"/>
    <p:sldId id="304" r:id="rId20"/>
    <p:sldId id="305" r:id="rId21"/>
    <p:sldId id="333" r:id="rId22"/>
    <p:sldId id="334" r:id="rId23"/>
    <p:sldId id="335" r:id="rId24"/>
    <p:sldId id="336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4E3CCEF-BC68-44B4-A438-93FB1BBD1649}">
          <p14:sldIdLst/>
        </p14:section>
        <p14:section name="Untitled Section" id="{4EB7A65B-3291-4597-A1D7-00E595A617D6}">
          <p14:sldIdLst>
            <p14:sldId id="322"/>
            <p14:sldId id="328"/>
            <p14:sldId id="296"/>
            <p14:sldId id="298"/>
            <p14:sldId id="299"/>
            <p14:sldId id="306"/>
            <p14:sldId id="312"/>
            <p14:sldId id="311"/>
            <p14:sldId id="310"/>
            <p14:sldId id="313"/>
            <p14:sldId id="323"/>
            <p14:sldId id="308"/>
            <p14:sldId id="269"/>
            <p14:sldId id="309"/>
            <p14:sldId id="301"/>
            <p14:sldId id="302"/>
            <p14:sldId id="304"/>
            <p14:sldId id="305"/>
            <p14:sldId id="333"/>
            <p14:sldId id="334"/>
            <p14:sldId id="335"/>
            <p14:sldId id="33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81" autoAdjust="0"/>
    <p:restoredTop sz="94660"/>
  </p:normalViewPr>
  <p:slideViewPr>
    <p:cSldViewPr>
      <p:cViewPr varScale="1">
        <p:scale>
          <a:sx n="87" d="100"/>
          <a:sy n="87" d="100"/>
        </p:scale>
        <p:origin x="-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43C17C-8036-436F-A1F1-C803160359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262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AF338A7-91FA-4B31-9D93-E592AE6599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7773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08771C4-99D3-4A02-8A0A-6B1F7D3D85D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08771C4-99D3-4A02-8A0A-6B1F7D3D85D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ts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04800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371600" y="381000"/>
            <a:ext cx="6261100" cy="900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0" hangingPunct="0"/>
            <a:r>
              <a:rPr lang="en-US" sz="2800"/>
              <a:t>Institute for Software Integrated Systems</a:t>
            </a:r>
            <a:endParaRPr lang="en-US" sz="2000"/>
          </a:p>
          <a:p>
            <a:pPr algn="ctr" eaLnBrk="0" hangingPunct="0">
              <a:spcBef>
                <a:spcPts val="600"/>
              </a:spcBef>
            </a:pPr>
            <a:r>
              <a:rPr lang="en-US" sz="2000"/>
              <a:t>Vanderbilt University</a:t>
            </a:r>
            <a:endParaRPr lang="en-US" sz="3600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61288" y="469900"/>
            <a:ext cx="12954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057400"/>
            <a:ext cx="7772400" cy="11430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ea typeface="ＭＳ Ｐゴシック" charset="-128"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Patterns Intro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ＭＳ Ｐゴシック" charset="-128"/>
              </a:defRPr>
            </a:lvl1pPr>
          </a:lstStyle>
          <a:p>
            <a:fld id="{65A0B182-3C3B-4D54-B848-AAE7169A75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7/12/00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Patterns Intro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ＭＳ Ｐゴシック" charset="-128"/>
              </a:defRPr>
            </a:lvl1pPr>
          </a:lstStyle>
          <a:p>
            <a:fld id="{4E32FD54-3839-4E99-BD2B-A3BAC9F9B9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7/12/00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Patterns Intro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ＭＳ Ｐゴシック" charset="-128"/>
              </a:defRPr>
            </a:lvl1pPr>
          </a:lstStyle>
          <a:p>
            <a:fld id="{6794920D-3140-4843-827E-6FE63752D5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7/12/00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Patterns Intro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ＭＳ Ｐゴシック" charset="-128"/>
              </a:defRPr>
            </a:lvl1pPr>
          </a:lstStyle>
          <a:p>
            <a:fld id="{164BF45C-D05E-4C98-9920-FF35C1E55C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81000"/>
            <a:ext cx="63246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524000"/>
            <a:ext cx="3810000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7/12/00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Patterns Intro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ＭＳ Ｐゴシック" charset="-128"/>
              </a:defRPr>
            </a:lvl1pPr>
          </a:lstStyle>
          <a:p>
            <a:fld id="{A2865BE8-688D-4F47-BC58-54E65F5CD3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AO-logo-low_color-top-MIT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02639" y="5575683"/>
            <a:ext cx="741361" cy="482747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620" y="5318889"/>
            <a:ext cx="5334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208" y="4751488"/>
            <a:ext cx="420276" cy="495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991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981200" y="6492875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Delivered to the Government in Accordance with Contract  #FA8650-10-C-7082/7075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AO-logo-low_color-top-MIT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02639" y="5575683"/>
            <a:ext cx="741361" cy="482747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620" y="5318889"/>
            <a:ext cx="5334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208" y="4751488"/>
            <a:ext cx="420276" cy="495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0504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10890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1981200" y="6492875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Delivered to the Government in Accordance with Contract  #FA8650-10-C-7082/7075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52330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1981200" y="6492875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Delivered to the Government in Accordance with Contract  #FA8650-10-C-7082/7075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83343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070" y="58510"/>
            <a:ext cx="649044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1981200" y="6492875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Delivered to the Government in Accordance with Contract  #FA8650-10-C-7082/7075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5749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7/12/00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Patterns Intro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ＭＳ Ｐゴシック" charset="-128"/>
              </a:defRPr>
            </a:lvl1pPr>
          </a:lstStyle>
          <a:p>
            <a:fld id="{148AA57D-7290-43B7-9CE1-2BE8AFF1B7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>
            <a:off x="1981200" y="6492875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Delivered to the Government in Accordance with Contract  #FA8650-10-C-7082/7075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4185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1981200" y="6492875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Delivered to the Government in Accordance with Contract  #FA8650-10-C-7082/7075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37623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1981200" y="6492875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Delivered to the Government in Accordance with Contract  #FA8650-10-C-7082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19352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765"/>
            <a:ext cx="649591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981200" y="6492875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Delivered to the Government in Accordance with Contract  #FA8650-10-C-7082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7608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54072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AO-logo-low_color-top-MIT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02639" y="5575683"/>
            <a:ext cx="741361" cy="482747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620" y="5318889"/>
            <a:ext cx="5334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208" y="4751488"/>
            <a:ext cx="420276" cy="495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96269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981200" y="6492875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Delivered to the Government in Accordance with Contract  #FA8650-10-C-7082/7075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AO-logo-low_color-top-MIT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02639" y="5575683"/>
            <a:ext cx="741361" cy="482747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620" y="5318889"/>
            <a:ext cx="5334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208" y="4751488"/>
            <a:ext cx="420276" cy="495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87289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68577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1981200" y="6492875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Delivered to the Government in Accordance with Contract  #FA8650-10-C-7082/7075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55906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1981200" y="6492875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Delivered to the Government in Accordance with Contract  #FA8650-10-C-7082/7075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004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ea typeface="ＭＳ Ｐゴシック" charset="-128"/>
              </a:defRPr>
            </a:lvl1pPr>
          </a:lstStyle>
          <a:p>
            <a:r>
              <a:rPr lang="en-US"/>
              <a:t>7/12/00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r>
              <a:rPr lang="en-US"/>
              <a:t>Design Patterns Intro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ＭＳ Ｐゴシック" charset="-128"/>
              </a:defRPr>
            </a:lvl1pPr>
          </a:lstStyle>
          <a:p>
            <a:fld id="{1B39263D-06FA-4678-99AB-57B50B32E0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070" y="58510"/>
            <a:ext cx="649044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1981200" y="6492875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Delivered to the Government in Accordance with Contract  #FA8650-10-C-7082/7075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6627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>
            <a:off x="1981200" y="6492875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Delivered to the Government in Accordance with Contract  #FA8650-10-C-7082/7075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83987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1981200" y="6492875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Delivered to the Government in Accordance with Contract  #FA8650-10-C-7082/7075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667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1981200" y="6492875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Delivered to the Government in Accordance with Contract  #FA8650-10-C-7082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20447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765"/>
            <a:ext cx="649591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981200" y="6492875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Delivered to the Government in Accordance with Contract  #FA8650-10-C-7082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13924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4473494"/>
            <a:ext cx="546652" cy="2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6102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7/12/00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Patterns Intro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ＭＳ Ｐゴシック" charset="-128"/>
              </a:defRPr>
            </a:lvl1pPr>
          </a:lstStyle>
          <a:p>
            <a:fld id="{55BFA60B-D4BF-4CD3-AE5C-3381E5D88A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7/12/00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Patterns Intro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ＭＳ Ｐゴシック" charset="-128"/>
              </a:defRPr>
            </a:lvl1pPr>
          </a:lstStyle>
          <a:p>
            <a:fld id="{DA84353D-C846-41D6-84DF-54645DDC46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7/12/00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Patterns Intro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ＭＳ Ｐゴシック" charset="-128"/>
              </a:defRPr>
            </a:lvl1pPr>
          </a:lstStyle>
          <a:p>
            <a:fld id="{9E0C0AFF-84E6-45FA-B585-0C3CE7A18A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7/12/00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Patterns Intro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ＭＳ Ｐゴシック" charset="-128"/>
              </a:defRPr>
            </a:lvl1pPr>
          </a:lstStyle>
          <a:p>
            <a:fld id="{F732FFBB-850B-4E4C-98CA-16C2BC868D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7/12/00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Patterns Intro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ＭＳ Ｐゴシック" charset="-128"/>
              </a:defRPr>
            </a:lvl1pPr>
          </a:lstStyle>
          <a:p>
            <a:fld id="{A62FB681-4FBA-4801-992F-9464B746D3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7/12/00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Design Patterns Intro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ＭＳ Ｐゴシック" charset="-128"/>
              </a:defRPr>
            </a:lvl1pPr>
          </a:lstStyle>
          <a:p>
            <a:fld id="{C21BFAA6-CFB9-4EEC-9600-AB984B998C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3.png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hyperlink" Target="http://www.asdl.gatech.edu/" TargetMode="Externa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3.png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hyperlink" Target="http://www.asdl.gatech.ed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381000"/>
            <a:ext cx="6324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dirty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dirty="0" smtClean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dirty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031" name="Picture 7" descr="tseal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23850" y="304800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710488" y="469900"/>
            <a:ext cx="12954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8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3/12/2012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7" descr="isis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62108" y="6096063"/>
            <a:ext cx="581891" cy="398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ASDL3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370910" y="6454342"/>
            <a:ext cx="773090" cy="40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AO-logo-low_color-top-MIT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402639" y="5575683"/>
            <a:ext cx="741361" cy="482747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620" y="5318889"/>
            <a:ext cx="5334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208" y="4751488"/>
            <a:ext cx="420276" cy="495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1412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24E3A49-5A4B-4C9C-9C73-601F7010BB9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3/12/2012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26D06A-AFA9-4DB0-BAD0-B4758FCCC25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7" descr="isis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62108" y="6096063"/>
            <a:ext cx="581891" cy="398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ASDL3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370910" y="6454342"/>
            <a:ext cx="773090" cy="40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AO-logo-low_color-top-MIT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402639" y="5575683"/>
            <a:ext cx="741361" cy="482747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620" y="5318889"/>
            <a:ext cx="5334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208" y="4751488"/>
            <a:ext cx="420276" cy="495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5493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Simulation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Ted, Zsolt, Jason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7/12/00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Design Patterns Intro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A57D-7290-43B7-9CE1-2BE8AFF1B7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47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Engine: High Resolution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7/12/00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A57D-7290-43B7-9CE1-2BE8AFF1B70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38944"/>
            <a:ext cx="6172200" cy="3648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609600" y="5181600"/>
            <a:ext cx="76200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+mn-cs"/>
              </a:defRPr>
            </a:lvl9pPr>
          </a:lstStyle>
          <a:p>
            <a:pPr marL="285750" indent="-285750" algn="l">
              <a:buFont typeface="Arial" pitchFamily="34" charset="0"/>
              <a:buChar char="•"/>
            </a:pPr>
            <a:r>
              <a:rPr lang="en-US" sz="2000" dirty="0" smtClean="0">
                <a:latin typeface="Times New Roman" charset="0"/>
              </a:rPr>
              <a:t>Demonstration: Map Modelica-Based Components to: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Composed Modelica System Simulations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High-Res Simulation takes ~20 Min.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Candidate for Surrogate-</a:t>
            </a:r>
            <a:r>
              <a:rPr lang="en-US" sz="2000" dirty="0" err="1" smtClean="0"/>
              <a:t>ization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28831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Parametric Exploration Tool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Ted, Zsolt, Johanna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7/12/00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Design Patterns Intro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A57D-7290-43B7-9CE1-2BE8AFF1B70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3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17"/>
          <p:cNvSpPr txBox="1">
            <a:spLocks noChangeArrowheads="1"/>
          </p:cNvSpPr>
          <p:nvPr/>
        </p:nvSpPr>
        <p:spPr bwMode="auto">
          <a:xfrm rot="-5400000">
            <a:off x="-7144" y="5344319"/>
            <a:ext cx="798513" cy="333375"/>
          </a:xfrm>
          <a:prstGeom prst="rect">
            <a:avLst/>
          </a:prstGeom>
          <a:solidFill>
            <a:schemeClr val="bg1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</a:rPr>
              <a:t>Design Update</a:t>
            </a:r>
          </a:p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</a:rPr>
              <a:t>Feedback</a:t>
            </a:r>
          </a:p>
        </p:txBody>
      </p:sp>
      <p:sp>
        <p:nvSpPr>
          <p:cNvPr id="2051" name="TextBox 233"/>
          <p:cNvSpPr txBox="1">
            <a:spLocks noChangeArrowheads="1"/>
          </p:cNvSpPr>
          <p:nvPr/>
        </p:nvSpPr>
        <p:spPr bwMode="auto">
          <a:xfrm rot="-5400000">
            <a:off x="2256632" y="1019969"/>
            <a:ext cx="127793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</a:rPr>
              <a:t>Constraints from Higher </a:t>
            </a:r>
          </a:p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</a:rPr>
              <a:t>Levels of Abstraction</a:t>
            </a:r>
          </a:p>
        </p:txBody>
      </p:sp>
      <p:cxnSp>
        <p:nvCxnSpPr>
          <p:cNvPr id="115" name="Elbow Connector 114"/>
          <p:cNvCxnSpPr>
            <a:stCxn id="106" idx="1"/>
            <a:endCxn id="74" idx="4"/>
          </p:cNvCxnSpPr>
          <p:nvPr/>
        </p:nvCxnSpPr>
        <p:spPr>
          <a:xfrm rot="10800000">
            <a:off x="1116013" y="4271963"/>
            <a:ext cx="3749675" cy="469900"/>
          </a:xfrm>
          <a:prstGeom prst="bentConnector2">
            <a:avLst/>
          </a:prstGeom>
          <a:ln w="9525">
            <a:solidFill>
              <a:srgbClr val="00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3" name="TextBox 232"/>
          <p:cNvSpPr txBox="1">
            <a:spLocks noChangeArrowheads="1"/>
          </p:cNvSpPr>
          <p:nvPr/>
        </p:nvSpPr>
        <p:spPr bwMode="auto">
          <a:xfrm rot="-5400000">
            <a:off x="2404269" y="4518819"/>
            <a:ext cx="973137" cy="333375"/>
          </a:xfrm>
          <a:prstGeom prst="rect">
            <a:avLst/>
          </a:prstGeom>
          <a:solidFill>
            <a:schemeClr val="bg1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</a:rPr>
              <a:t>Manufacturability</a:t>
            </a:r>
          </a:p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</a:rPr>
              <a:t>Constraints</a:t>
            </a:r>
          </a:p>
        </p:txBody>
      </p:sp>
      <p:cxnSp>
        <p:nvCxnSpPr>
          <p:cNvPr id="139" name="Straight Arrow Connector 138"/>
          <p:cNvCxnSpPr>
            <a:endCxn id="63" idx="2"/>
          </p:cNvCxnSpPr>
          <p:nvPr/>
        </p:nvCxnSpPr>
        <p:spPr>
          <a:xfrm>
            <a:off x="2282825" y="4192588"/>
            <a:ext cx="2582863" cy="0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914893" y="1543050"/>
            <a:ext cx="368300" cy="15351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lin ang="16200000" scaled="0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  Component Model Library</a:t>
            </a:r>
          </a:p>
        </p:txBody>
      </p:sp>
      <p:grpSp>
        <p:nvGrpSpPr>
          <p:cNvPr id="2056" name="Group 26"/>
          <p:cNvGrpSpPr>
            <a:grpSpLocks/>
          </p:cNvGrpSpPr>
          <p:nvPr/>
        </p:nvGrpSpPr>
        <p:grpSpPr bwMode="auto">
          <a:xfrm>
            <a:off x="206375" y="82550"/>
            <a:ext cx="2116138" cy="1550988"/>
            <a:chOff x="880646" y="3562350"/>
            <a:chExt cx="2116821" cy="1550888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1098204" y="3562350"/>
              <a:ext cx="0" cy="1371512"/>
            </a:xfrm>
            <a:prstGeom prst="straightConnector1">
              <a:avLst/>
            </a:prstGeom>
            <a:ln w="19050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1104556" y="3835382"/>
              <a:ext cx="1097316" cy="1096892"/>
            </a:xfrm>
            <a:prstGeom prst="straightConnector1">
              <a:avLst/>
            </a:prstGeom>
            <a:ln w="19050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1085500" y="4940211"/>
              <a:ext cx="1372043" cy="0"/>
            </a:xfrm>
            <a:prstGeom prst="straightConnector1">
              <a:avLst/>
            </a:prstGeom>
            <a:ln w="19050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52" name="TextBox 9"/>
            <p:cNvSpPr txBox="1">
              <a:spLocks noChangeArrowheads="1"/>
            </p:cNvSpPr>
            <p:nvPr/>
          </p:nvSpPr>
          <p:spPr bwMode="auto">
            <a:xfrm>
              <a:off x="1231900" y="4959350"/>
              <a:ext cx="9780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b="1">
                  <a:solidFill>
                    <a:srgbClr val="000000"/>
                  </a:solidFill>
                  <a:latin typeface="Calibri" pitchFamily="34" charset="0"/>
                </a:rPr>
                <a:t>Model abstraction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80646" y="3583974"/>
              <a:ext cx="153888" cy="1265997"/>
            </a:xfrm>
            <a:prstGeom prst="rect">
              <a:avLst/>
            </a:prstGeom>
            <a:noFill/>
          </p:spPr>
          <p:txBody>
            <a:bodyPr vert="vert270"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rgbClr val="000000"/>
                  </a:solidFill>
                  <a:latin typeface="Calibri"/>
                </a:rPr>
                <a:t>Hierarchical abstraction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81578" y="4182189"/>
              <a:ext cx="914776" cy="153888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  <a:scene3d>
                <a:camera prst="orthographicFront">
                  <a:rot lat="0" lon="0" rev="2700000"/>
                </a:camera>
                <a:lightRig rig="threePt" dir="t"/>
              </a:scene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rgbClr val="000000"/>
                  </a:solidFill>
                  <a:latin typeface="Calibri"/>
                </a:rPr>
                <a:t>Physical domains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1257005" y="4787821"/>
              <a:ext cx="1097316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lgDash"/>
              <a:tailEnd type="triangl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56" name="TextBox 15"/>
            <p:cNvSpPr txBox="1">
              <a:spLocks noChangeArrowheads="1"/>
            </p:cNvSpPr>
            <p:nvPr/>
          </p:nvSpPr>
          <p:spPr bwMode="auto">
            <a:xfrm>
              <a:off x="1400042" y="4645968"/>
              <a:ext cx="63743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 i="1">
                  <a:solidFill>
                    <a:srgbClr val="000000"/>
                  </a:solidFill>
                  <a:latin typeface="Calibri" pitchFamily="34" charset="0"/>
                </a:rPr>
                <a:t>Electrical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1409455" y="4629081"/>
              <a:ext cx="1097316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lgDash"/>
              <a:tailEnd type="triangl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58" name="TextBox 17"/>
            <p:cNvSpPr txBox="1">
              <a:spLocks noChangeArrowheads="1"/>
            </p:cNvSpPr>
            <p:nvPr/>
          </p:nvSpPr>
          <p:spPr bwMode="auto">
            <a:xfrm>
              <a:off x="1552442" y="4487218"/>
              <a:ext cx="65501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 i="1">
                  <a:solidFill>
                    <a:srgbClr val="000000"/>
                  </a:solidFill>
                  <a:latin typeface="Calibri" pitchFamily="34" charset="0"/>
                </a:rPr>
                <a:t>Hydraulic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1568256" y="4470341"/>
              <a:ext cx="1097316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lgDash"/>
              <a:tailEnd type="triangl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60" name="TextBox 19"/>
            <p:cNvSpPr txBox="1">
              <a:spLocks noChangeArrowheads="1"/>
            </p:cNvSpPr>
            <p:nvPr/>
          </p:nvSpPr>
          <p:spPr bwMode="auto">
            <a:xfrm>
              <a:off x="1711192" y="4328468"/>
              <a:ext cx="75307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 i="1">
                  <a:solidFill>
                    <a:srgbClr val="000000"/>
                  </a:solidFill>
                  <a:latin typeface="Calibri" pitchFamily="34" charset="0"/>
                </a:rPr>
                <a:t>Mechanical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1733409" y="4311602"/>
              <a:ext cx="1097316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lgDash"/>
              <a:tailEnd type="triangl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62" name="TextBox 21"/>
            <p:cNvSpPr txBox="1">
              <a:spLocks noChangeArrowheads="1"/>
            </p:cNvSpPr>
            <p:nvPr/>
          </p:nvSpPr>
          <p:spPr bwMode="auto">
            <a:xfrm>
              <a:off x="1876292" y="4169718"/>
              <a:ext cx="60029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 i="1">
                  <a:solidFill>
                    <a:srgbClr val="000000"/>
                  </a:solidFill>
                  <a:latin typeface="Calibri" pitchFamily="34" charset="0"/>
                </a:rPr>
                <a:t>Thermal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1881094" y="4159212"/>
              <a:ext cx="1097317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lgDash"/>
              <a:tailEnd type="triangl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64" name="TextBox 23"/>
            <p:cNvSpPr txBox="1">
              <a:spLocks noChangeArrowheads="1"/>
            </p:cNvSpPr>
            <p:nvPr/>
          </p:nvSpPr>
          <p:spPr bwMode="auto">
            <a:xfrm>
              <a:off x="2024380" y="4017689"/>
              <a:ext cx="97308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 i="1">
                  <a:solidFill>
                    <a:srgbClr val="000000"/>
                  </a:solidFill>
                  <a:latin typeface="Calibri" pitchFamily="34" charset="0"/>
                </a:rPr>
                <a:t>Electromagnetic</a:t>
              </a:r>
            </a:p>
          </p:txBody>
        </p:sp>
      </p:grpSp>
      <p:cxnSp>
        <p:nvCxnSpPr>
          <p:cNvPr id="31" name="Straight Arrow Connector 30"/>
          <p:cNvCxnSpPr>
            <a:endCxn id="32" idx="1"/>
          </p:cNvCxnSpPr>
          <p:nvPr/>
        </p:nvCxnSpPr>
        <p:spPr>
          <a:xfrm>
            <a:off x="417513" y="1663700"/>
            <a:ext cx="393700" cy="34290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684213" y="1879600"/>
            <a:ext cx="863600" cy="8636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Semantic Integration</a:t>
            </a:r>
          </a:p>
        </p:txBody>
      </p:sp>
      <p:cxnSp>
        <p:nvCxnSpPr>
          <p:cNvPr id="35" name="Straight Arrow Connector 34"/>
          <p:cNvCxnSpPr>
            <a:endCxn id="32" idx="2"/>
          </p:cNvCxnSpPr>
          <p:nvPr/>
        </p:nvCxnSpPr>
        <p:spPr>
          <a:xfrm>
            <a:off x="152400" y="2311400"/>
            <a:ext cx="531813" cy="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32" idx="3"/>
          </p:cNvCxnSpPr>
          <p:nvPr/>
        </p:nvCxnSpPr>
        <p:spPr>
          <a:xfrm flipV="1">
            <a:off x="417513" y="2616200"/>
            <a:ext cx="393700" cy="34290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3149600" y="944563"/>
            <a:ext cx="2862263" cy="2492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Design Trade Space Visualization</a:t>
            </a:r>
          </a:p>
        </p:txBody>
      </p:sp>
      <p:sp>
        <p:nvSpPr>
          <p:cNvPr id="47" name="Rectangle 46"/>
          <p:cNvSpPr/>
          <p:nvPr/>
        </p:nvSpPr>
        <p:spPr>
          <a:xfrm>
            <a:off x="6011863" y="944563"/>
            <a:ext cx="1939131" cy="2492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Dynamic Visualization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149600" y="1466850"/>
            <a:ext cx="3352800" cy="247650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Structural &amp; Entropy-Based Complexity Metrics Calculation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2644775" y="1976438"/>
            <a:ext cx="1066800" cy="6762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Design Space Construction(Static Models)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4092575" y="1976438"/>
            <a:ext cx="1012825" cy="676275"/>
          </a:xfrm>
          <a:prstGeom prst="round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Qualitative/ Relational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Models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5540375" y="1976438"/>
            <a:ext cx="1012825" cy="6762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Linear Differential Equation / Bond Graph Models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6988175" y="1976438"/>
            <a:ext cx="1012825" cy="6762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Nonlinear Differential Equation (PDE)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Models</a:t>
            </a:r>
          </a:p>
        </p:txBody>
      </p:sp>
      <p:sp>
        <p:nvSpPr>
          <p:cNvPr id="58" name="Cube 57"/>
          <p:cNvSpPr/>
          <p:nvPr/>
        </p:nvSpPr>
        <p:spPr>
          <a:xfrm>
            <a:off x="4067175" y="2994025"/>
            <a:ext cx="1012825" cy="457200"/>
          </a:xfrm>
          <a:prstGeom prst="cube">
            <a:avLst>
              <a:gd name="adj" fmla="val 9737"/>
            </a:avLst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Reachability Analysis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540375" y="2976563"/>
            <a:ext cx="1012825" cy="4746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Controller/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FDIR Synthesis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988175" y="2976563"/>
            <a:ext cx="1012825" cy="4746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CAD Geometry/ Grid Synthesis</a:t>
            </a:r>
          </a:p>
        </p:txBody>
      </p:sp>
      <p:sp>
        <p:nvSpPr>
          <p:cNvPr id="63" name="Cube 62"/>
          <p:cNvSpPr/>
          <p:nvPr/>
        </p:nvSpPr>
        <p:spPr>
          <a:xfrm>
            <a:off x="4865688" y="3941763"/>
            <a:ext cx="1012825" cy="457200"/>
          </a:xfrm>
          <a:prstGeom prst="cube">
            <a:avLst>
              <a:gd name="adj" fmla="val 9737"/>
            </a:avLst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Probabilistic Model Checker</a:t>
            </a:r>
          </a:p>
        </p:txBody>
      </p:sp>
      <p:sp>
        <p:nvSpPr>
          <p:cNvPr id="64" name="Cube 63"/>
          <p:cNvSpPr/>
          <p:nvPr/>
        </p:nvSpPr>
        <p:spPr>
          <a:xfrm>
            <a:off x="6075363" y="3941763"/>
            <a:ext cx="1012825" cy="457200"/>
          </a:xfrm>
          <a:prstGeom prst="cube">
            <a:avLst>
              <a:gd name="adj" fmla="val 9737"/>
            </a:avLst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Monte Carlo Dynamic </a:t>
            </a:r>
            <a:r>
              <a:rPr lang="en-US" sz="1000" dirty="0" err="1">
                <a:solidFill>
                  <a:prstClr val="black"/>
                </a:solidFill>
              </a:rPr>
              <a:t>Sim</a:t>
            </a: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917798" y="3154376"/>
            <a:ext cx="368300" cy="1371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Context Model Library</a:t>
            </a:r>
          </a:p>
        </p:txBody>
      </p:sp>
      <p:sp>
        <p:nvSpPr>
          <p:cNvPr id="67" name="Rectangle 66"/>
          <p:cNvSpPr/>
          <p:nvPr/>
        </p:nvSpPr>
        <p:spPr>
          <a:xfrm>
            <a:off x="8407400" y="3835725"/>
            <a:ext cx="506413" cy="246062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FEA</a:t>
            </a:r>
          </a:p>
        </p:txBody>
      </p:sp>
      <p:sp>
        <p:nvSpPr>
          <p:cNvPr id="68" name="Rectangle 67"/>
          <p:cNvSpPr/>
          <p:nvPr/>
        </p:nvSpPr>
        <p:spPr>
          <a:xfrm>
            <a:off x="8407400" y="4170687"/>
            <a:ext cx="506413" cy="246063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CFD</a:t>
            </a:r>
          </a:p>
        </p:txBody>
      </p:sp>
      <p:sp>
        <p:nvSpPr>
          <p:cNvPr id="69" name="Rectangle 68"/>
          <p:cNvSpPr/>
          <p:nvPr/>
        </p:nvSpPr>
        <p:spPr>
          <a:xfrm>
            <a:off x="8407400" y="5410525"/>
            <a:ext cx="506413" cy="2476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PLM</a:t>
            </a:r>
          </a:p>
        </p:txBody>
      </p:sp>
      <p:cxnSp>
        <p:nvCxnSpPr>
          <p:cNvPr id="73" name="Straight Arrow Connector 72"/>
          <p:cNvCxnSpPr>
            <a:endCxn id="74" idx="1"/>
          </p:cNvCxnSpPr>
          <p:nvPr/>
        </p:nvCxnSpPr>
        <p:spPr>
          <a:xfrm>
            <a:off x="417513" y="3192463"/>
            <a:ext cx="393700" cy="34290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684213" y="3408363"/>
            <a:ext cx="863600" cy="8636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User </a:t>
            </a:r>
            <a:r>
              <a:rPr lang="en-US" sz="1000" dirty="0" err="1">
                <a:solidFill>
                  <a:srgbClr val="000000"/>
                </a:solidFill>
              </a:rPr>
              <a:t>Req’ment</a:t>
            </a:r>
            <a:r>
              <a:rPr lang="en-US" sz="1000" dirty="0">
                <a:solidFill>
                  <a:srgbClr val="000000"/>
                </a:solidFill>
              </a:rPr>
              <a:t> Synthesis</a:t>
            </a:r>
          </a:p>
        </p:txBody>
      </p:sp>
      <p:cxnSp>
        <p:nvCxnSpPr>
          <p:cNvPr id="75" name="Straight Arrow Connector 74"/>
          <p:cNvCxnSpPr>
            <a:endCxn id="74" idx="2"/>
          </p:cNvCxnSpPr>
          <p:nvPr/>
        </p:nvCxnSpPr>
        <p:spPr>
          <a:xfrm>
            <a:off x="152400" y="3840163"/>
            <a:ext cx="531813" cy="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endCxn id="74" idx="3"/>
          </p:cNvCxnSpPr>
          <p:nvPr/>
        </p:nvCxnSpPr>
        <p:spPr>
          <a:xfrm flipV="1">
            <a:off x="417513" y="4144963"/>
            <a:ext cx="393700" cy="34290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32" idx="6"/>
            <a:endCxn id="2" idx="1"/>
          </p:cNvCxnSpPr>
          <p:nvPr/>
        </p:nvCxnSpPr>
        <p:spPr>
          <a:xfrm flipV="1">
            <a:off x="1547813" y="2311400"/>
            <a:ext cx="366712" cy="0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2" idx="3"/>
            <a:endCxn id="52" idx="1"/>
          </p:cNvCxnSpPr>
          <p:nvPr/>
        </p:nvCxnSpPr>
        <p:spPr>
          <a:xfrm>
            <a:off x="2283193" y="2310613"/>
            <a:ext cx="361582" cy="3963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56" idx="3"/>
            <a:endCxn id="53" idx="1"/>
          </p:cNvCxnSpPr>
          <p:nvPr/>
        </p:nvCxnSpPr>
        <p:spPr>
          <a:xfrm rot="5400000" flipH="1" flipV="1">
            <a:off x="3054134" y="2395323"/>
            <a:ext cx="1119187" cy="957693"/>
          </a:xfrm>
          <a:prstGeom prst="bentConnector4">
            <a:avLst>
              <a:gd name="adj1" fmla="val -20426"/>
              <a:gd name="adj2" fmla="val 79238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58" idx="3"/>
            <a:endCxn id="54" idx="1"/>
          </p:cNvCxnSpPr>
          <p:nvPr/>
        </p:nvCxnSpPr>
        <p:spPr>
          <a:xfrm rot="5400000" flipH="1" flipV="1">
            <a:off x="4477544" y="2388394"/>
            <a:ext cx="1136650" cy="989012"/>
          </a:xfrm>
          <a:prstGeom prst="bentConnector4">
            <a:avLst>
              <a:gd name="adj1" fmla="val -20117"/>
              <a:gd name="adj2" fmla="val 76746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52" idx="2"/>
            <a:endCxn id="56" idx="0"/>
          </p:cNvCxnSpPr>
          <p:nvPr/>
        </p:nvCxnSpPr>
        <p:spPr>
          <a:xfrm>
            <a:off x="3178175" y="2652713"/>
            <a:ext cx="1224" cy="323850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53" idx="2"/>
            <a:endCxn id="58" idx="0"/>
          </p:cNvCxnSpPr>
          <p:nvPr/>
        </p:nvCxnSpPr>
        <p:spPr>
          <a:xfrm flipH="1">
            <a:off x="4595813" y="2652713"/>
            <a:ext cx="3175" cy="341312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54" idx="2"/>
            <a:endCxn id="61" idx="0"/>
          </p:cNvCxnSpPr>
          <p:nvPr/>
        </p:nvCxnSpPr>
        <p:spPr>
          <a:xfrm>
            <a:off x="6046788" y="2652713"/>
            <a:ext cx="0" cy="323850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55" idx="2"/>
            <a:endCxn id="62" idx="0"/>
          </p:cNvCxnSpPr>
          <p:nvPr/>
        </p:nvCxnSpPr>
        <p:spPr>
          <a:xfrm>
            <a:off x="7494588" y="2652713"/>
            <a:ext cx="0" cy="323850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89" name="TextBox 103"/>
          <p:cNvSpPr txBox="1">
            <a:spLocks noChangeArrowheads="1"/>
          </p:cNvSpPr>
          <p:nvPr/>
        </p:nvSpPr>
        <p:spPr bwMode="auto">
          <a:xfrm>
            <a:off x="2895600" y="68263"/>
            <a:ext cx="618648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3000" b="1" dirty="0">
                <a:solidFill>
                  <a:srgbClr val="000000"/>
                </a:solidFill>
                <a:latin typeface="Calibri" pitchFamily="34" charset="0"/>
              </a:rPr>
              <a:t>The META-</a:t>
            </a:r>
            <a:r>
              <a:rPr lang="en-US" sz="3000" b="1" dirty="0" err="1">
                <a:solidFill>
                  <a:srgbClr val="000000"/>
                </a:solidFill>
                <a:latin typeface="Calibri" pitchFamily="34" charset="0"/>
              </a:rPr>
              <a:t>iFAB</a:t>
            </a:r>
            <a:r>
              <a:rPr lang="en-US" sz="3000" b="1" dirty="0">
                <a:solidFill>
                  <a:srgbClr val="000000"/>
                </a:solidFill>
                <a:latin typeface="Calibri" pitchFamily="34" charset="0"/>
              </a:rPr>
              <a:t> Integrated Tool Chain</a:t>
            </a:r>
          </a:p>
          <a:p>
            <a:pPr algn="ctr" eaLnBrk="1" hangingPunct="1"/>
            <a:r>
              <a:rPr lang="en-US" sz="1200" i="1" dirty="0">
                <a:solidFill>
                  <a:srgbClr val="000000"/>
                </a:solidFill>
                <a:latin typeface="Calibri" pitchFamily="34" charset="0"/>
              </a:rPr>
              <a:t>Rev. 10/18/2011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4865688" y="4618038"/>
            <a:ext cx="2222500" cy="247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</a:rPr>
              <a:t>Probabilistic Certificate of Correctness</a:t>
            </a:r>
          </a:p>
        </p:txBody>
      </p:sp>
      <p:cxnSp>
        <p:nvCxnSpPr>
          <p:cNvPr id="108" name="Elbow Connector 107"/>
          <p:cNvCxnSpPr>
            <a:stCxn id="106" idx="3"/>
            <a:endCxn id="55" idx="1"/>
          </p:cNvCxnSpPr>
          <p:nvPr/>
        </p:nvCxnSpPr>
        <p:spPr>
          <a:xfrm flipH="1" flipV="1">
            <a:off x="6988175" y="2314575"/>
            <a:ext cx="100013" cy="2427288"/>
          </a:xfrm>
          <a:prstGeom prst="bentConnector5">
            <a:avLst>
              <a:gd name="adj1" fmla="val -227796"/>
              <a:gd name="adj2" fmla="val 45585"/>
              <a:gd name="adj3" fmla="val 327796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stCxn id="61" idx="2"/>
            <a:endCxn id="63" idx="0"/>
          </p:cNvCxnSpPr>
          <p:nvPr/>
        </p:nvCxnSpPr>
        <p:spPr>
          <a:xfrm flipH="1">
            <a:off x="5394325" y="3451225"/>
            <a:ext cx="652463" cy="490538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61" idx="2"/>
            <a:endCxn id="64" idx="0"/>
          </p:cNvCxnSpPr>
          <p:nvPr/>
        </p:nvCxnSpPr>
        <p:spPr>
          <a:xfrm>
            <a:off x="6046788" y="3451225"/>
            <a:ext cx="557212" cy="490538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63" idx="3"/>
          </p:cNvCxnSpPr>
          <p:nvPr/>
        </p:nvCxnSpPr>
        <p:spPr>
          <a:xfrm>
            <a:off x="5349875" y="4398963"/>
            <a:ext cx="0" cy="21907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stCxn id="64" idx="3"/>
          </p:cNvCxnSpPr>
          <p:nvPr/>
        </p:nvCxnSpPr>
        <p:spPr>
          <a:xfrm>
            <a:off x="6559550" y="4398963"/>
            <a:ext cx="0" cy="21907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>
            <a:off x="2908300" y="717550"/>
            <a:ext cx="0" cy="1246188"/>
          </a:xfrm>
          <a:prstGeom prst="straightConnector1">
            <a:avLst/>
          </a:prstGeom>
          <a:ln w="9525">
            <a:solidFill>
              <a:srgbClr val="00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Elbow Connector 132"/>
          <p:cNvCxnSpPr>
            <a:endCxn id="67" idx="1"/>
          </p:cNvCxnSpPr>
          <p:nvPr/>
        </p:nvCxnSpPr>
        <p:spPr>
          <a:xfrm rot="16200000" flipH="1">
            <a:off x="7858125" y="3410275"/>
            <a:ext cx="185738" cy="912812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8" idx="1"/>
          </p:cNvCxnSpPr>
          <p:nvPr/>
        </p:nvCxnSpPr>
        <p:spPr>
          <a:xfrm rot="16200000" flipH="1">
            <a:off x="7690644" y="3577756"/>
            <a:ext cx="520700" cy="912812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>
            <a:endCxn id="69" idx="1"/>
          </p:cNvCxnSpPr>
          <p:nvPr/>
        </p:nvCxnSpPr>
        <p:spPr>
          <a:xfrm rot="16200000" flipH="1">
            <a:off x="7070725" y="4197675"/>
            <a:ext cx="1760538" cy="912812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9" name="Rounded Rectangle 148"/>
          <p:cNvSpPr/>
          <p:nvPr/>
        </p:nvSpPr>
        <p:spPr>
          <a:xfrm>
            <a:off x="2400300" y="5194300"/>
            <a:ext cx="1016000" cy="511175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Foundry Trade Space Construct.</a:t>
            </a:r>
          </a:p>
        </p:txBody>
      </p:sp>
      <p:sp>
        <p:nvSpPr>
          <p:cNvPr id="151" name="Rectangle 150"/>
          <p:cNvSpPr/>
          <p:nvPr/>
        </p:nvSpPr>
        <p:spPr>
          <a:xfrm>
            <a:off x="2703513" y="6510338"/>
            <a:ext cx="1006475" cy="2476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Instruction Sets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8407400" y="4513587"/>
            <a:ext cx="506413" cy="2460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BOM</a:t>
            </a:r>
          </a:p>
        </p:txBody>
      </p:sp>
      <p:cxnSp>
        <p:nvCxnSpPr>
          <p:cNvPr id="157" name="Elbow Connector 156"/>
          <p:cNvCxnSpPr>
            <a:endCxn id="155" idx="1"/>
          </p:cNvCxnSpPr>
          <p:nvPr/>
        </p:nvCxnSpPr>
        <p:spPr>
          <a:xfrm rot="16200000" flipH="1">
            <a:off x="7519194" y="3749206"/>
            <a:ext cx="863600" cy="912812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Rectangle 159"/>
          <p:cNvSpPr/>
          <p:nvPr/>
        </p:nvSpPr>
        <p:spPr>
          <a:xfrm>
            <a:off x="5805488" y="6018213"/>
            <a:ext cx="1371600" cy="2492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 Process Model Library</a:t>
            </a:r>
          </a:p>
        </p:txBody>
      </p:sp>
      <p:cxnSp>
        <p:nvCxnSpPr>
          <p:cNvPr id="161" name="Straight Arrow Connector 160"/>
          <p:cNvCxnSpPr>
            <a:stCxn id="149" idx="0"/>
          </p:cNvCxnSpPr>
          <p:nvPr/>
        </p:nvCxnSpPr>
        <p:spPr>
          <a:xfrm flipH="1" flipV="1">
            <a:off x="2901950" y="2652713"/>
            <a:ext cx="6350" cy="2541587"/>
          </a:xfrm>
          <a:prstGeom prst="straightConnector1">
            <a:avLst/>
          </a:prstGeom>
          <a:ln w="9525">
            <a:solidFill>
              <a:srgbClr val="00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06" name="Picture 17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07" t="9149" r="-21671" b="7664"/>
          <a:stretch>
            <a:fillRect/>
          </a:stretch>
        </p:blipFill>
        <p:spPr bwMode="auto">
          <a:xfrm>
            <a:off x="1625600" y="5961063"/>
            <a:ext cx="1004888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4" name="Elbow Connector 173"/>
          <p:cNvCxnSpPr>
            <a:stCxn id="62" idx="2"/>
            <a:endCxn id="111" idx="3"/>
          </p:cNvCxnSpPr>
          <p:nvPr/>
        </p:nvCxnSpPr>
        <p:spPr>
          <a:xfrm rot="5400000">
            <a:off x="6246812" y="4202113"/>
            <a:ext cx="1998663" cy="496888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>
            <a:off x="2301875" y="3289300"/>
            <a:ext cx="317500" cy="4763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09" name="TextBox 207"/>
          <p:cNvSpPr txBox="1">
            <a:spLocks noChangeArrowheads="1"/>
          </p:cNvSpPr>
          <p:nvPr/>
        </p:nvSpPr>
        <p:spPr bwMode="auto">
          <a:xfrm rot="-5400000">
            <a:off x="8191500" y="4804100"/>
            <a:ext cx="66833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000">
                <a:solidFill>
                  <a:prstClr val="black"/>
                </a:solidFill>
                <a:latin typeface="Calibri" pitchFamily="34" charset="0"/>
              </a:rPr>
              <a:t>. . .</a:t>
            </a:r>
          </a:p>
        </p:txBody>
      </p:sp>
      <p:sp>
        <p:nvSpPr>
          <p:cNvPr id="2110" name="TextBox 209"/>
          <p:cNvSpPr txBox="1">
            <a:spLocks noChangeArrowheads="1"/>
          </p:cNvSpPr>
          <p:nvPr/>
        </p:nvSpPr>
        <p:spPr bwMode="auto">
          <a:xfrm>
            <a:off x="11113" y="1912938"/>
            <a:ext cx="67627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900">
                <a:solidFill>
                  <a:prstClr val="black"/>
                </a:solidFill>
                <a:latin typeface="Calibri" pitchFamily="34" charset="0"/>
              </a:rPr>
              <a:t>Domain-</a:t>
            </a:r>
          </a:p>
          <a:p>
            <a:pPr eaLnBrk="1" hangingPunct="1"/>
            <a:r>
              <a:rPr lang="en-US" sz="900">
                <a:solidFill>
                  <a:prstClr val="black"/>
                </a:solidFill>
                <a:latin typeface="Calibri" pitchFamily="34" charset="0"/>
              </a:rPr>
              <a:t>Specific </a:t>
            </a:r>
          </a:p>
          <a:p>
            <a:pPr eaLnBrk="1" hangingPunct="1"/>
            <a:r>
              <a:rPr lang="en-US" sz="900">
                <a:solidFill>
                  <a:prstClr val="black"/>
                </a:solidFill>
                <a:latin typeface="Calibri" pitchFamily="34" charset="0"/>
              </a:rPr>
              <a:t/>
            </a:r>
            <a:br>
              <a:rPr lang="en-US" sz="900">
                <a:solidFill>
                  <a:prstClr val="black"/>
                </a:solidFill>
                <a:latin typeface="Calibri" pitchFamily="34" charset="0"/>
              </a:rPr>
            </a:br>
            <a:r>
              <a:rPr lang="en-US" sz="900">
                <a:solidFill>
                  <a:prstClr val="black"/>
                </a:solidFill>
                <a:latin typeface="Calibri" pitchFamily="34" charset="0"/>
              </a:rPr>
              <a:t>Modeling </a:t>
            </a:r>
          </a:p>
          <a:p>
            <a:pPr eaLnBrk="1" hangingPunct="1"/>
            <a:r>
              <a:rPr lang="en-US" sz="900">
                <a:solidFill>
                  <a:prstClr val="black"/>
                </a:solidFill>
                <a:latin typeface="Calibri" pitchFamily="34" charset="0"/>
              </a:rPr>
              <a:t>Languages</a:t>
            </a:r>
          </a:p>
        </p:txBody>
      </p:sp>
      <p:sp>
        <p:nvSpPr>
          <p:cNvPr id="2111" name="TextBox 210"/>
          <p:cNvSpPr txBox="1">
            <a:spLocks noChangeArrowheads="1"/>
          </p:cNvSpPr>
          <p:nvPr/>
        </p:nvSpPr>
        <p:spPr bwMode="auto">
          <a:xfrm>
            <a:off x="11113" y="3440113"/>
            <a:ext cx="698500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900" dirty="0">
                <a:solidFill>
                  <a:prstClr val="black"/>
                </a:solidFill>
                <a:latin typeface="Calibri" pitchFamily="34" charset="0"/>
              </a:rPr>
              <a:t>Multi-</a:t>
            </a:r>
          </a:p>
          <a:p>
            <a:pPr eaLnBrk="1" hangingPunct="1"/>
            <a:r>
              <a:rPr lang="en-US" sz="900" dirty="0">
                <a:solidFill>
                  <a:prstClr val="black"/>
                </a:solidFill>
                <a:latin typeface="Calibri" pitchFamily="34" charset="0"/>
              </a:rPr>
              <a:t>Attribute</a:t>
            </a:r>
          </a:p>
          <a:p>
            <a:pPr eaLnBrk="1" hangingPunct="1"/>
            <a:r>
              <a:rPr lang="en-US" sz="900" dirty="0">
                <a:solidFill>
                  <a:prstClr val="black"/>
                </a:solidFill>
                <a:latin typeface="Calibri" pitchFamily="34" charset="0"/>
              </a:rPr>
              <a:t/>
            </a:r>
            <a:br>
              <a:rPr lang="en-US" sz="900" dirty="0">
                <a:solidFill>
                  <a:prstClr val="black"/>
                </a:solidFill>
                <a:latin typeface="Calibri" pitchFamily="34" charset="0"/>
              </a:rPr>
            </a:br>
            <a:r>
              <a:rPr lang="en-US" sz="900" dirty="0">
                <a:solidFill>
                  <a:prstClr val="black"/>
                </a:solidFill>
                <a:latin typeface="Calibri" pitchFamily="34" charset="0"/>
              </a:rPr>
              <a:t>Preference </a:t>
            </a:r>
          </a:p>
          <a:p>
            <a:pPr eaLnBrk="1" hangingPunct="1"/>
            <a:r>
              <a:rPr lang="en-US" sz="900" dirty="0">
                <a:solidFill>
                  <a:prstClr val="black"/>
                </a:solidFill>
                <a:latin typeface="Calibri" pitchFamily="34" charset="0"/>
              </a:rPr>
              <a:t>Surfaces</a:t>
            </a:r>
          </a:p>
        </p:txBody>
      </p:sp>
      <p:cxnSp>
        <p:nvCxnSpPr>
          <p:cNvPr id="212" name="Straight Arrow Connector 211"/>
          <p:cNvCxnSpPr>
            <a:stCxn id="74" idx="6"/>
            <a:endCxn id="65" idx="1"/>
          </p:cNvCxnSpPr>
          <p:nvPr/>
        </p:nvCxnSpPr>
        <p:spPr>
          <a:xfrm>
            <a:off x="1547813" y="3840163"/>
            <a:ext cx="369887" cy="0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Cube 55"/>
          <p:cNvSpPr/>
          <p:nvPr/>
        </p:nvSpPr>
        <p:spPr>
          <a:xfrm>
            <a:off x="2619375" y="2976563"/>
            <a:ext cx="1075531" cy="457200"/>
          </a:xfrm>
          <a:prstGeom prst="cube">
            <a:avLst>
              <a:gd name="adj" fmla="val 973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Static Constraint Solver</a:t>
            </a:r>
          </a:p>
        </p:txBody>
      </p:sp>
      <p:cxnSp>
        <p:nvCxnSpPr>
          <p:cNvPr id="215" name="Straight Arrow Connector 214"/>
          <p:cNvCxnSpPr/>
          <p:nvPr/>
        </p:nvCxnSpPr>
        <p:spPr>
          <a:xfrm flipV="1">
            <a:off x="3408363" y="1714500"/>
            <a:ext cx="0" cy="249238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Arrow Connector 217"/>
          <p:cNvCxnSpPr>
            <a:stCxn id="53" idx="0"/>
          </p:cNvCxnSpPr>
          <p:nvPr/>
        </p:nvCxnSpPr>
        <p:spPr>
          <a:xfrm flipV="1">
            <a:off x="4598988" y="1714500"/>
            <a:ext cx="0" cy="261938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>
            <a:stCxn id="54" idx="0"/>
          </p:cNvCxnSpPr>
          <p:nvPr/>
        </p:nvCxnSpPr>
        <p:spPr>
          <a:xfrm flipV="1">
            <a:off x="6046788" y="1714500"/>
            <a:ext cx="0" cy="261938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Arrow Connector 224"/>
          <p:cNvCxnSpPr/>
          <p:nvPr/>
        </p:nvCxnSpPr>
        <p:spPr>
          <a:xfrm flipV="1">
            <a:off x="3408363" y="1193800"/>
            <a:ext cx="0" cy="26352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/>
          <p:cNvCxnSpPr/>
          <p:nvPr/>
        </p:nvCxnSpPr>
        <p:spPr>
          <a:xfrm flipV="1">
            <a:off x="5764213" y="1193800"/>
            <a:ext cx="0" cy="26352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Arrow Connector 227"/>
          <p:cNvCxnSpPr/>
          <p:nvPr/>
        </p:nvCxnSpPr>
        <p:spPr>
          <a:xfrm flipV="1">
            <a:off x="6259513" y="1193800"/>
            <a:ext cx="0" cy="26352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Arrow Connector 228"/>
          <p:cNvCxnSpPr>
            <a:stCxn id="55" idx="0"/>
          </p:cNvCxnSpPr>
          <p:nvPr/>
        </p:nvCxnSpPr>
        <p:spPr>
          <a:xfrm flipH="1" flipV="1">
            <a:off x="7494588" y="1204913"/>
            <a:ext cx="0" cy="77152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21" name="TextBox 231"/>
          <p:cNvSpPr txBox="1">
            <a:spLocks noChangeArrowheads="1"/>
          </p:cNvSpPr>
          <p:nvPr/>
        </p:nvSpPr>
        <p:spPr bwMode="auto">
          <a:xfrm>
            <a:off x="3479800" y="4503738"/>
            <a:ext cx="9366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</a:rPr>
              <a:t>Requirements</a:t>
            </a:r>
          </a:p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</a:rPr>
              <a:t>Verification</a:t>
            </a:r>
          </a:p>
        </p:txBody>
      </p:sp>
      <p:sp>
        <p:nvSpPr>
          <p:cNvPr id="111" name="Rounded Rectangle 110"/>
          <p:cNvSpPr/>
          <p:nvPr/>
        </p:nvSpPr>
        <p:spPr>
          <a:xfrm>
            <a:off x="5983288" y="5194300"/>
            <a:ext cx="1014412" cy="511175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Process Mapping</a:t>
            </a:r>
          </a:p>
        </p:txBody>
      </p:sp>
      <p:sp>
        <p:nvSpPr>
          <p:cNvPr id="112" name="Rounded Rectangle 111"/>
          <p:cNvSpPr/>
          <p:nvPr/>
        </p:nvSpPr>
        <p:spPr>
          <a:xfrm>
            <a:off x="3973513" y="5170488"/>
            <a:ext cx="1012825" cy="25400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prstClr val="black"/>
                </a:solidFill>
              </a:rPr>
              <a:t>Ass’y</a:t>
            </a:r>
            <a:r>
              <a:rPr lang="en-US" sz="1000" dirty="0">
                <a:solidFill>
                  <a:prstClr val="black"/>
                </a:solidFill>
              </a:rPr>
              <a:t> Selection</a:t>
            </a:r>
          </a:p>
        </p:txBody>
      </p:sp>
      <p:sp>
        <p:nvSpPr>
          <p:cNvPr id="113" name="Rounded Rectangle 112"/>
          <p:cNvSpPr/>
          <p:nvPr/>
        </p:nvSpPr>
        <p:spPr>
          <a:xfrm>
            <a:off x="4332288" y="5492750"/>
            <a:ext cx="1012825" cy="25400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Machine Selection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3973513" y="6019800"/>
            <a:ext cx="1371600" cy="2492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 Machine/</a:t>
            </a:r>
            <a:r>
              <a:rPr lang="en-US" sz="1000" dirty="0" err="1">
                <a:solidFill>
                  <a:srgbClr val="000000"/>
                </a:solidFill>
              </a:rPr>
              <a:t>Ass’y</a:t>
            </a:r>
            <a:r>
              <a:rPr lang="en-US" sz="1000" dirty="0">
                <a:solidFill>
                  <a:srgbClr val="000000"/>
                </a:solidFill>
              </a:rPr>
              <a:t> Mod Lib</a:t>
            </a:r>
          </a:p>
        </p:txBody>
      </p:sp>
      <p:sp>
        <p:nvSpPr>
          <p:cNvPr id="127" name="Rounded Rectangle 126"/>
          <p:cNvSpPr/>
          <p:nvPr/>
        </p:nvSpPr>
        <p:spPr>
          <a:xfrm>
            <a:off x="4152900" y="6510338"/>
            <a:ext cx="1012825" cy="25400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CNC Generator</a:t>
            </a:r>
          </a:p>
        </p:txBody>
      </p:sp>
      <p:sp>
        <p:nvSpPr>
          <p:cNvPr id="128" name="Rounded Rectangle 127"/>
          <p:cNvSpPr/>
          <p:nvPr/>
        </p:nvSpPr>
        <p:spPr>
          <a:xfrm>
            <a:off x="131763" y="5951538"/>
            <a:ext cx="1016000" cy="512762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QA/QC</a:t>
            </a:r>
          </a:p>
        </p:txBody>
      </p:sp>
      <p:cxnSp>
        <p:nvCxnSpPr>
          <p:cNvPr id="129" name="Straight Arrow Connector 128"/>
          <p:cNvCxnSpPr>
            <a:stCxn id="160" idx="0"/>
            <a:endCxn id="111" idx="2"/>
          </p:cNvCxnSpPr>
          <p:nvPr/>
        </p:nvCxnSpPr>
        <p:spPr>
          <a:xfrm flipV="1">
            <a:off x="6491288" y="5705475"/>
            <a:ext cx="0" cy="312738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>
            <a:stCxn id="160" idx="1"/>
            <a:endCxn id="114" idx="3"/>
          </p:cNvCxnSpPr>
          <p:nvPr/>
        </p:nvCxnSpPr>
        <p:spPr>
          <a:xfrm flipH="1">
            <a:off x="5345113" y="6142038"/>
            <a:ext cx="460375" cy="3175"/>
          </a:xfrm>
          <a:prstGeom prst="straightConnector1">
            <a:avLst/>
          </a:prstGeom>
          <a:ln w="9525">
            <a:solidFill>
              <a:srgbClr val="000000"/>
            </a:solidFill>
            <a:headEnd type="arrow" w="sm" len="sm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>
            <a:stCxn id="114" idx="2"/>
            <a:endCxn id="127" idx="0"/>
          </p:cNvCxnSpPr>
          <p:nvPr/>
        </p:nvCxnSpPr>
        <p:spPr>
          <a:xfrm>
            <a:off x="4659313" y="6269038"/>
            <a:ext cx="0" cy="241300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 flipH="1" flipV="1">
            <a:off x="5165725" y="5746750"/>
            <a:ext cx="3175" cy="273050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 flipV="1">
            <a:off x="4152900" y="5424488"/>
            <a:ext cx="0" cy="59372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62" idx="2"/>
            <a:endCxn id="127" idx="3"/>
          </p:cNvCxnSpPr>
          <p:nvPr/>
        </p:nvCxnSpPr>
        <p:spPr>
          <a:xfrm rot="5400000">
            <a:off x="4737100" y="3879850"/>
            <a:ext cx="3186113" cy="2328863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Elbow Connector 155"/>
          <p:cNvCxnSpPr>
            <a:stCxn id="111" idx="1"/>
            <a:endCxn id="113" idx="3"/>
          </p:cNvCxnSpPr>
          <p:nvPr/>
        </p:nvCxnSpPr>
        <p:spPr>
          <a:xfrm rot="10800000" flipV="1">
            <a:off x="5345113" y="5449888"/>
            <a:ext cx="638175" cy="169862"/>
          </a:xfrm>
          <a:prstGeom prst="bentConnector3">
            <a:avLst>
              <a:gd name="adj1" fmla="val 51988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Elbow Connector 157"/>
          <p:cNvCxnSpPr>
            <a:stCxn id="111" idx="1"/>
            <a:endCxn id="112" idx="3"/>
          </p:cNvCxnSpPr>
          <p:nvPr/>
        </p:nvCxnSpPr>
        <p:spPr>
          <a:xfrm rot="10800000">
            <a:off x="4986338" y="5297488"/>
            <a:ext cx="996950" cy="152400"/>
          </a:xfrm>
          <a:prstGeom prst="bentConnector3">
            <a:avLst>
              <a:gd name="adj1" fmla="val 33439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Rectangle 162"/>
          <p:cNvSpPr/>
          <p:nvPr/>
        </p:nvSpPr>
        <p:spPr>
          <a:xfrm>
            <a:off x="822325" y="5175250"/>
            <a:ext cx="1014413" cy="2492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Visualization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822325" y="5495925"/>
            <a:ext cx="1014413" cy="2508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Metrics</a:t>
            </a:r>
          </a:p>
        </p:txBody>
      </p:sp>
      <p:cxnSp>
        <p:nvCxnSpPr>
          <p:cNvPr id="165" name="Elbow Connector 164"/>
          <p:cNvCxnSpPr>
            <a:stCxn id="112" idx="1"/>
            <a:endCxn id="149" idx="3"/>
          </p:cNvCxnSpPr>
          <p:nvPr/>
        </p:nvCxnSpPr>
        <p:spPr>
          <a:xfrm rot="10800000" flipV="1">
            <a:off x="3416300" y="5297488"/>
            <a:ext cx="557213" cy="152400"/>
          </a:xfrm>
          <a:prstGeom prst="bentConnector3">
            <a:avLst>
              <a:gd name="adj1" fmla="val 50000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Elbow Connector 165"/>
          <p:cNvCxnSpPr>
            <a:stCxn id="113" idx="1"/>
            <a:endCxn id="149" idx="3"/>
          </p:cNvCxnSpPr>
          <p:nvPr/>
        </p:nvCxnSpPr>
        <p:spPr>
          <a:xfrm rot="10800000">
            <a:off x="3416300" y="5449888"/>
            <a:ext cx="915988" cy="169862"/>
          </a:xfrm>
          <a:prstGeom prst="bentConnector3">
            <a:avLst>
              <a:gd name="adj1" fmla="val 69412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Elbow Connector 169"/>
          <p:cNvCxnSpPr>
            <a:stCxn id="149" idx="1"/>
            <a:endCxn id="163" idx="3"/>
          </p:cNvCxnSpPr>
          <p:nvPr/>
        </p:nvCxnSpPr>
        <p:spPr>
          <a:xfrm rot="10800000">
            <a:off x="1836738" y="5299075"/>
            <a:ext cx="563562" cy="150813"/>
          </a:xfrm>
          <a:prstGeom prst="bentConnector3">
            <a:avLst>
              <a:gd name="adj1" fmla="val 50000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Elbow Connector 172"/>
          <p:cNvCxnSpPr>
            <a:stCxn id="149" idx="1"/>
            <a:endCxn id="164" idx="3"/>
          </p:cNvCxnSpPr>
          <p:nvPr/>
        </p:nvCxnSpPr>
        <p:spPr>
          <a:xfrm rot="10800000" flipV="1">
            <a:off x="1836738" y="5449888"/>
            <a:ext cx="563562" cy="171450"/>
          </a:xfrm>
          <a:prstGeom prst="bentConnector3">
            <a:avLst>
              <a:gd name="adj1" fmla="val 50000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>
            <a:stCxn id="127" idx="1"/>
            <a:endCxn id="151" idx="3"/>
          </p:cNvCxnSpPr>
          <p:nvPr/>
        </p:nvCxnSpPr>
        <p:spPr>
          <a:xfrm flipH="1" flipV="1">
            <a:off x="3709988" y="6634163"/>
            <a:ext cx="442912" cy="317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>
            <a:endCxn id="128" idx="3"/>
          </p:cNvCxnSpPr>
          <p:nvPr/>
        </p:nvCxnSpPr>
        <p:spPr>
          <a:xfrm flipH="1" flipV="1">
            <a:off x="1147763" y="6208713"/>
            <a:ext cx="477837" cy="4762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>
            <a:stCxn id="151" idx="1"/>
          </p:cNvCxnSpPr>
          <p:nvPr/>
        </p:nvCxnSpPr>
        <p:spPr>
          <a:xfrm rot="10800000">
            <a:off x="2127250" y="6464300"/>
            <a:ext cx="576263" cy="169863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6" name="Elbow Connector 195"/>
          <p:cNvCxnSpPr>
            <a:stCxn id="149" idx="2"/>
            <a:endCxn id="114" idx="1"/>
          </p:cNvCxnSpPr>
          <p:nvPr/>
        </p:nvCxnSpPr>
        <p:spPr>
          <a:xfrm rot="16200000" flipH="1">
            <a:off x="3221038" y="5392737"/>
            <a:ext cx="439738" cy="1065213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46" name="TextBox 198"/>
          <p:cNvSpPr txBox="1">
            <a:spLocks noChangeArrowheads="1"/>
          </p:cNvSpPr>
          <p:nvPr/>
        </p:nvSpPr>
        <p:spPr bwMode="auto">
          <a:xfrm>
            <a:off x="3070225" y="5921375"/>
            <a:ext cx="6413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</a:rPr>
              <a:t>Foundry</a:t>
            </a:r>
          </a:p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</a:rPr>
              <a:t>Design</a:t>
            </a:r>
          </a:p>
        </p:txBody>
      </p:sp>
      <p:cxnSp>
        <p:nvCxnSpPr>
          <p:cNvPr id="201" name="Straight Arrow Connector 200"/>
          <p:cNvCxnSpPr/>
          <p:nvPr/>
        </p:nvCxnSpPr>
        <p:spPr>
          <a:xfrm flipV="1">
            <a:off x="4602163" y="1206500"/>
            <a:ext cx="0" cy="26352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 flipH="1" flipV="1">
            <a:off x="411163" y="4930775"/>
            <a:ext cx="0" cy="1020763"/>
          </a:xfrm>
          <a:prstGeom prst="straightConnector1">
            <a:avLst/>
          </a:prstGeom>
          <a:ln w="9525">
            <a:solidFill>
              <a:srgbClr val="00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062912" y="1082037"/>
            <a:ext cx="1081088" cy="83099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Legend: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    Demo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    Integrate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    Develop</a:t>
            </a:r>
            <a:endParaRPr lang="en-US" sz="12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8076080" y="1492893"/>
            <a:ext cx="156871" cy="1761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8076080" y="1300503"/>
            <a:ext cx="156871" cy="1761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8076080" y="1697567"/>
            <a:ext cx="156871" cy="1761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8407400" y="3514726"/>
            <a:ext cx="506413" cy="2460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smtClean="0">
                <a:solidFill>
                  <a:prstClr val="black"/>
                </a:solidFill>
              </a:rPr>
              <a:t>Mobility</a:t>
            </a:r>
            <a:endParaRPr lang="en-US" sz="1000" dirty="0">
              <a:solidFill>
                <a:prstClr val="black"/>
              </a:solidFill>
            </a:endParaRPr>
          </a:p>
        </p:txBody>
      </p:sp>
      <p:cxnSp>
        <p:nvCxnSpPr>
          <p:cNvPr id="124" name="Elbow Connector 123"/>
          <p:cNvCxnSpPr>
            <a:stCxn id="62" idx="2"/>
            <a:endCxn id="122" idx="1"/>
          </p:cNvCxnSpPr>
          <p:nvPr/>
        </p:nvCxnSpPr>
        <p:spPr>
          <a:xfrm rot="16200000" flipH="1">
            <a:off x="7857728" y="3088085"/>
            <a:ext cx="186532" cy="912812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39999" y="555979"/>
            <a:ext cx="2372765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7575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</a:rPr>
              <a:t>OPEN SOURCE!!!</a:t>
            </a:r>
            <a:endParaRPr lang="en-US" sz="1800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7246143" y="4930775"/>
            <a:ext cx="520470" cy="36909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FF00"/>
                </a:solidFill>
              </a:rPr>
              <a:t>?</a:t>
            </a:r>
          </a:p>
        </p:txBody>
      </p:sp>
      <p:sp>
        <p:nvSpPr>
          <p:cNvPr id="125" name="Oval 124"/>
          <p:cNvSpPr/>
          <p:nvPr/>
        </p:nvSpPr>
        <p:spPr>
          <a:xfrm>
            <a:off x="2644775" y="3696494"/>
            <a:ext cx="520470" cy="36909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FF00"/>
                </a:solidFill>
              </a:rPr>
              <a:t>?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206374" y="5081118"/>
            <a:ext cx="8875713" cy="1683219"/>
          </a:xfrm>
          <a:prstGeom prst="wedgeRectCallout">
            <a:avLst>
              <a:gd name="adj1" fmla="val 15805"/>
              <a:gd name="adj2" fmla="val -19020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dirty="0" smtClean="0">
                <a:solidFill>
                  <a:prstClr val="black"/>
                </a:solidFill>
              </a:rPr>
              <a:t>Demonstration: Parametric Exploration Tools – Exploration of Engine Parameter (Cylinder Width/Length) on System Range, Integrating Multiple Sims, Surrogate, &amp; DOE</a:t>
            </a:r>
          </a:p>
          <a:p>
            <a:r>
              <a:rPr lang="en-US" sz="1800" dirty="0" smtClean="0">
                <a:solidFill>
                  <a:prstClr val="black"/>
                </a:solidFill>
              </a:rPr>
              <a:t>Current Work:  Definition of Multi-Simulation Flow, Generation of </a:t>
            </a:r>
            <a:r>
              <a:rPr lang="en-US" sz="1800" dirty="0" err="1" smtClean="0">
                <a:solidFill>
                  <a:prstClr val="black"/>
                </a:solidFill>
              </a:rPr>
              <a:t>OpenMDAO</a:t>
            </a:r>
            <a:r>
              <a:rPr lang="en-US" sz="1800" dirty="0" smtClean="0">
                <a:solidFill>
                  <a:prstClr val="black"/>
                </a:solidFill>
              </a:rPr>
              <a:t> System </a:t>
            </a:r>
          </a:p>
          <a:p>
            <a:r>
              <a:rPr lang="en-US" sz="1800" dirty="0" smtClean="0">
                <a:solidFill>
                  <a:prstClr val="black"/>
                </a:solidFill>
              </a:rPr>
              <a:t>Future: Optimization Tools, Export to Cluster for Parallel Evaluation of Multiple Design Points</a:t>
            </a: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09613" y="1253544"/>
            <a:ext cx="168770" cy="199019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98000">
                <a:schemeClr val="tx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7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Parametric Exploration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90" y="1447800"/>
            <a:ext cx="8511210" cy="5334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Functionality/Purpose</a:t>
            </a:r>
          </a:p>
          <a:p>
            <a:pPr lvl="1"/>
            <a:r>
              <a:rPr lang="en-US" dirty="0" smtClean="0"/>
              <a:t>Parametric Design Space Exploration</a:t>
            </a:r>
          </a:p>
          <a:p>
            <a:pPr lvl="2"/>
            <a:r>
              <a:rPr lang="en-US" dirty="0" smtClean="0"/>
              <a:t>Vary Multiple Parameters</a:t>
            </a:r>
          </a:p>
          <a:p>
            <a:pPr lvl="2"/>
            <a:r>
              <a:rPr lang="en-US" dirty="0" smtClean="0"/>
              <a:t>Evaluate Multiple KPP’s/Requirements</a:t>
            </a:r>
          </a:p>
          <a:p>
            <a:pPr lvl="2"/>
            <a:r>
              <a:rPr lang="en-US" dirty="0" smtClean="0"/>
              <a:t>Identify Feasible/Viable Design Space</a:t>
            </a:r>
          </a:p>
          <a:p>
            <a:pPr lvl="1"/>
            <a:r>
              <a:rPr lang="en-US" dirty="0" smtClean="0"/>
              <a:t>Optimization of Parameters</a:t>
            </a:r>
          </a:p>
          <a:p>
            <a:pPr lvl="2"/>
            <a:r>
              <a:rPr lang="en-US" dirty="0" smtClean="0"/>
              <a:t>Find (Local) Maxima For Multiple Parametric Components</a:t>
            </a:r>
          </a:p>
          <a:p>
            <a:pPr lvl="2"/>
            <a:r>
              <a:rPr lang="en-US" dirty="0" smtClean="0"/>
              <a:t>E.g. Tweak Parameters For “Best” Performance per Design Pt.</a:t>
            </a:r>
          </a:p>
          <a:p>
            <a:pPr lvl="1"/>
            <a:r>
              <a:rPr lang="en-US" dirty="0" smtClean="0"/>
              <a:t>Integrate Diverse Simulations</a:t>
            </a:r>
          </a:p>
          <a:p>
            <a:pPr lvl="2"/>
            <a:r>
              <a:rPr lang="en-US" dirty="0" smtClean="0"/>
              <a:t>Loosely Coupled</a:t>
            </a:r>
          </a:p>
          <a:p>
            <a:pPr lvl="2"/>
            <a:r>
              <a:rPr lang="en-US" dirty="0" smtClean="0"/>
              <a:t>Differing Levels of Abstraction &amp; Scope</a:t>
            </a:r>
          </a:p>
          <a:p>
            <a:pPr lvl="2"/>
            <a:r>
              <a:rPr lang="en-US" dirty="0" smtClean="0"/>
              <a:t>Differing Analysis Technologies</a:t>
            </a:r>
          </a:p>
          <a:p>
            <a:pPr lvl="3"/>
            <a:r>
              <a:rPr lang="en-US" dirty="0" smtClean="0"/>
              <a:t>Modelica, Simulink, Excel, External (e.g. Dusty Deck Fortran)</a:t>
            </a:r>
          </a:p>
          <a:p>
            <a:pPr lvl="1"/>
            <a:r>
              <a:rPr lang="en-US" sz="2500" dirty="0" smtClean="0"/>
              <a:t>Surrogate - New </a:t>
            </a:r>
            <a:r>
              <a:rPr lang="en-US" sz="2500" dirty="0"/>
              <a:t>Parametric Models for C2M2L</a:t>
            </a:r>
          </a:p>
          <a:p>
            <a:pPr lvl="2"/>
            <a:r>
              <a:rPr lang="en-US" sz="2100" dirty="0"/>
              <a:t>Reverse Engineer </a:t>
            </a:r>
            <a:endParaRPr lang="en-US" sz="2100" dirty="0" smtClean="0"/>
          </a:p>
          <a:p>
            <a:pPr lvl="2"/>
            <a:r>
              <a:rPr lang="en-US" sz="2100" dirty="0" smtClean="0"/>
              <a:t>Abstraction </a:t>
            </a:r>
            <a:r>
              <a:rPr lang="en-US" sz="2100" dirty="0"/>
              <a:t>for Entire System for Faster Computation Time</a:t>
            </a:r>
          </a:p>
          <a:p>
            <a:pPr lvl="2"/>
            <a:r>
              <a:rPr lang="en-US" sz="2100" dirty="0"/>
              <a:t>ITAR, Proprietary, Open Source </a:t>
            </a:r>
            <a:r>
              <a:rPr lang="en-US" sz="2100" dirty="0" smtClean="0"/>
              <a:t>Compatible</a:t>
            </a:r>
            <a:endParaRPr lang="en-US" dirty="0" smtClean="0"/>
          </a:p>
          <a:p>
            <a:r>
              <a:rPr lang="en-US" dirty="0" smtClean="0"/>
              <a:t>Scalability</a:t>
            </a:r>
          </a:p>
          <a:p>
            <a:pPr lvl="1"/>
            <a:r>
              <a:rPr lang="en-US" dirty="0" smtClean="0"/>
              <a:t>Ability to leverage parallel execution – Cloud Computing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20500" t="12444" r="19500" b="7556"/>
          <a:stretch>
            <a:fillRect/>
          </a:stretch>
        </p:blipFill>
        <p:spPr bwMode="auto">
          <a:xfrm>
            <a:off x="6780696" y="3733800"/>
            <a:ext cx="2336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536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Parametric Exploration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Runtime: Open-MDAO</a:t>
            </a:r>
          </a:p>
          <a:p>
            <a:pPr lvl="1"/>
            <a:r>
              <a:rPr lang="en-US" dirty="0" smtClean="0"/>
              <a:t>Execution Engine/Infrastructure</a:t>
            </a:r>
          </a:p>
          <a:p>
            <a:pPr lvl="1"/>
            <a:r>
              <a:rPr lang="en-US" dirty="0" smtClean="0"/>
              <a:t>Provides DOE (&amp; </a:t>
            </a:r>
            <a:r>
              <a:rPr lang="en-US" dirty="0"/>
              <a:t> </a:t>
            </a:r>
            <a:r>
              <a:rPr lang="en-US" dirty="0" smtClean="0"/>
              <a:t>Other, e.g. Optimizer) Drivers</a:t>
            </a:r>
          </a:p>
          <a:p>
            <a:pPr lvl="1"/>
            <a:r>
              <a:rPr lang="en-US" dirty="0" smtClean="0"/>
              <a:t>Open Source, NASA Provided</a:t>
            </a:r>
          </a:p>
          <a:p>
            <a:pPr lvl="2"/>
            <a:r>
              <a:rPr lang="en-US" dirty="0" smtClean="0"/>
              <a:t>Coordinating to help drive development at NASA</a:t>
            </a:r>
          </a:p>
          <a:p>
            <a:r>
              <a:rPr lang="en-US" dirty="0" smtClean="0"/>
              <a:t>META Specific Tools/Tasks</a:t>
            </a:r>
          </a:p>
          <a:p>
            <a:pPr lvl="1"/>
            <a:r>
              <a:rPr lang="en-US" dirty="0" smtClean="0"/>
              <a:t>Modeling PET Tasks &amp; Test Benches</a:t>
            </a:r>
          </a:p>
          <a:p>
            <a:pPr lvl="1"/>
            <a:r>
              <a:rPr lang="en-US" dirty="0" smtClean="0"/>
              <a:t>Generation of Multi-Sims from PET Models</a:t>
            </a:r>
          </a:p>
          <a:p>
            <a:pPr lvl="1"/>
            <a:r>
              <a:rPr lang="en-US" dirty="0" smtClean="0"/>
              <a:t>Incorporation/Integration with Surrogate Tools</a:t>
            </a:r>
          </a:p>
          <a:p>
            <a:r>
              <a:rPr lang="en-US" dirty="0" smtClean="0"/>
              <a:t>Demo of Engine Parameter Optimization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55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 Experiment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7/12/00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A57D-7290-43B7-9CE1-2BE8AFF1B70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57" y="2667000"/>
            <a:ext cx="8743950" cy="249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ular Callout 6"/>
          <p:cNvSpPr/>
          <p:nvPr/>
        </p:nvSpPr>
        <p:spPr bwMode="auto">
          <a:xfrm>
            <a:off x="2822121" y="1153886"/>
            <a:ext cx="4800600" cy="1219200"/>
          </a:xfrm>
          <a:prstGeom prst="wedgeRectCallout">
            <a:avLst>
              <a:gd name="adj1" fmla="val -15802"/>
              <a:gd name="adj2" fmla="val 98725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bg1"/>
                </a:solidFill>
              </a:rPr>
              <a:t>Driver: </a:t>
            </a:r>
            <a:r>
              <a:rPr lang="en-US" sz="1800" dirty="0" err="1" smtClean="0">
                <a:solidFill>
                  <a:schemeClr val="bg1"/>
                </a:solidFill>
              </a:rPr>
              <a:t>FullFactorial</a:t>
            </a:r>
            <a:endParaRPr lang="en-US" sz="1800" dirty="0" smtClean="0">
              <a:solidFill>
                <a:schemeClr val="bg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Varies: Cylinder - Diameter, Length, Count,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bg1"/>
                </a:solidFill>
              </a:rPr>
              <a:t>Conditions (load), Drive Ratio –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err="1" smtClean="0">
                <a:solidFill>
                  <a:schemeClr val="bg1"/>
                </a:solidFill>
              </a:rPr>
              <a:t>OpenMDAO</a:t>
            </a:r>
            <a:r>
              <a:rPr lang="en-US" sz="1800" dirty="0" smtClean="0">
                <a:solidFill>
                  <a:schemeClr val="bg1"/>
                </a:solidFill>
              </a:rPr>
              <a:t> Components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</a:p>
        </p:txBody>
      </p:sp>
      <p:sp>
        <p:nvSpPr>
          <p:cNvPr id="9" name="Rectangular Callout 8"/>
          <p:cNvSpPr/>
          <p:nvPr/>
        </p:nvSpPr>
        <p:spPr bwMode="auto">
          <a:xfrm>
            <a:off x="304800" y="5334000"/>
            <a:ext cx="2438400" cy="1371600"/>
          </a:xfrm>
          <a:prstGeom prst="wedgeRectCallout">
            <a:avLst>
              <a:gd name="adj1" fmla="val -22485"/>
              <a:gd name="adj2" fmla="val -109241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bg1"/>
                </a:solidFill>
              </a:rPr>
              <a:t>High Res Engine </a:t>
            </a:r>
            <a:r>
              <a:rPr lang="en-US" sz="2000" dirty="0" err="1" smtClean="0">
                <a:solidFill>
                  <a:schemeClr val="bg1"/>
                </a:solidFill>
              </a:rPr>
              <a:t>Sim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</a:rPr>
              <a:t>1 Cylinder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</a:rPr>
              <a:t> Only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aseline="0" dirty="0" smtClean="0">
                <a:solidFill>
                  <a:schemeClr val="bg1"/>
                </a:solidFill>
              </a:rPr>
              <a:t>Modelica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TestBench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bg1"/>
                </a:solidFill>
              </a:rPr>
              <a:t>(</a:t>
            </a:r>
            <a:r>
              <a:rPr lang="en-US" sz="2000" dirty="0" err="1" smtClean="0">
                <a:solidFill>
                  <a:schemeClr val="bg1"/>
                </a:solidFill>
              </a:rPr>
              <a:t>OpenModelica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10" name="Rectangular Callout 9"/>
          <p:cNvSpPr/>
          <p:nvPr/>
        </p:nvSpPr>
        <p:spPr bwMode="auto">
          <a:xfrm>
            <a:off x="3124200" y="5486400"/>
            <a:ext cx="3048000" cy="990600"/>
          </a:xfrm>
          <a:prstGeom prst="wedgeRectCallout">
            <a:avLst>
              <a:gd name="adj1" fmla="val -24906"/>
              <a:gd name="adj2" fmla="val -129522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bg1"/>
                </a:solidFill>
              </a:rPr>
              <a:t>Convert 1 Cylinder Torque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</a:rPr>
              <a:t>To Multiple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</a:rPr>
              <a:t>Cyl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</a:rPr>
              <a:t>,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bg1"/>
                </a:solidFill>
              </a:rPr>
              <a:t>(Implemented in Excel)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11" name="Rectangular Callout 10"/>
          <p:cNvSpPr/>
          <p:nvPr/>
        </p:nvSpPr>
        <p:spPr bwMode="auto">
          <a:xfrm>
            <a:off x="6477000" y="5486400"/>
            <a:ext cx="2247900" cy="1295400"/>
          </a:xfrm>
          <a:prstGeom prst="wedgeRectCallout">
            <a:avLst>
              <a:gd name="adj1" fmla="val -24906"/>
              <a:gd name="adj2" fmla="val -129522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bg1"/>
                </a:solidFill>
              </a:rPr>
              <a:t>Low Res </a:t>
            </a:r>
            <a:r>
              <a:rPr lang="en-US" sz="2000" dirty="0" err="1" smtClean="0">
                <a:solidFill>
                  <a:schemeClr val="bg1"/>
                </a:solidFill>
              </a:rPr>
              <a:t>DriveTrain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bg1"/>
                </a:solidFill>
              </a:rPr>
              <a:t>Modelica </a:t>
            </a:r>
            <a:r>
              <a:rPr lang="en-US" sz="2000" dirty="0" err="1" smtClean="0">
                <a:solidFill>
                  <a:schemeClr val="bg1"/>
                </a:solidFill>
              </a:rPr>
              <a:t>TestBench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</a:rPr>
              <a:t>Compute KPP’s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bg1"/>
                </a:solidFill>
              </a:rPr>
              <a:t>(</a:t>
            </a:r>
            <a:r>
              <a:rPr lang="en-US" sz="2000" dirty="0" err="1" smtClean="0">
                <a:solidFill>
                  <a:schemeClr val="bg1"/>
                </a:solidFill>
              </a:rPr>
              <a:t>OpenModelica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37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 Experiment</a:t>
            </a:r>
            <a:br>
              <a:rPr lang="en-US" dirty="0" smtClean="0"/>
            </a:br>
            <a:r>
              <a:rPr lang="en-US" dirty="0" smtClean="0"/>
              <a:t>Generated Assembly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7/12/00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Design Patterns Intro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A57D-7290-43B7-9CE1-2BE8AFF1B70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57" y="2667000"/>
            <a:ext cx="8743950" cy="2495706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ular Callout 6"/>
          <p:cNvSpPr/>
          <p:nvPr/>
        </p:nvSpPr>
        <p:spPr bwMode="auto">
          <a:xfrm>
            <a:off x="1905000" y="5715000"/>
            <a:ext cx="4800600" cy="1066800"/>
          </a:xfrm>
          <a:prstGeom prst="wedgeRectCallout">
            <a:avLst>
              <a:gd name="adj1" fmla="val -23285"/>
              <a:gd name="adj2" fmla="val -106761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bg1"/>
                </a:solidFill>
              </a:rPr>
              <a:t>Generated Python </a:t>
            </a:r>
            <a:r>
              <a:rPr lang="en-US" sz="1800" dirty="0" err="1" smtClean="0">
                <a:solidFill>
                  <a:schemeClr val="bg1"/>
                </a:solidFill>
              </a:rPr>
              <a:t>OpenMDAO</a:t>
            </a:r>
            <a:r>
              <a:rPr lang="en-US" sz="1800" dirty="0" smtClean="0">
                <a:solidFill>
                  <a:schemeClr val="bg1"/>
                </a:solidFill>
              </a:rPr>
              <a:t> Assembly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Instantiates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Components, Makes Connections,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baseline="0" dirty="0" smtClean="0">
                <a:solidFill>
                  <a:schemeClr val="bg1"/>
                </a:solidFill>
              </a:rPr>
              <a:t>Configures</a:t>
            </a:r>
            <a:r>
              <a:rPr lang="en-US" sz="1800" dirty="0" smtClean="0">
                <a:solidFill>
                  <a:schemeClr val="bg1"/>
                </a:solidFill>
              </a:rPr>
              <a:t> Driver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0090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 Experiment</a:t>
            </a:r>
            <a:br>
              <a:rPr lang="en-US" dirty="0" smtClean="0"/>
            </a:br>
            <a:r>
              <a:rPr lang="en-US" dirty="0" smtClean="0"/>
              <a:t>Generated </a:t>
            </a:r>
            <a:r>
              <a:rPr lang="en-US" dirty="0" err="1" smtClean="0"/>
              <a:t>Sim</a:t>
            </a:r>
            <a:r>
              <a:rPr lang="en-US" dirty="0" smtClean="0"/>
              <a:t> Components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7/12/00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Design Patterns Intro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A57D-7290-43B7-9CE1-2BE8AFF1B70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57" y="2667000"/>
            <a:ext cx="8743950" cy="2495706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457200" y="4114800"/>
            <a:ext cx="2133600" cy="7620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Rectangular Callout 6"/>
          <p:cNvSpPr/>
          <p:nvPr/>
        </p:nvSpPr>
        <p:spPr bwMode="auto">
          <a:xfrm>
            <a:off x="1905000" y="5486400"/>
            <a:ext cx="4800600" cy="1219200"/>
          </a:xfrm>
          <a:prstGeom prst="wedgeRectCallout">
            <a:avLst>
              <a:gd name="adj1" fmla="val -35304"/>
              <a:gd name="adj2" fmla="val -98851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bg1"/>
                </a:solidFill>
              </a:rPr>
              <a:t>Generated Python </a:t>
            </a:r>
            <a:r>
              <a:rPr lang="en-US" sz="1800" dirty="0" err="1" smtClean="0">
                <a:solidFill>
                  <a:schemeClr val="bg1"/>
                </a:solidFill>
              </a:rPr>
              <a:t>OpenMDAO</a:t>
            </a:r>
            <a:r>
              <a:rPr lang="en-US" sz="1800" dirty="0" smtClean="0">
                <a:solidFill>
                  <a:schemeClr val="bg1"/>
                </a:solidFill>
              </a:rPr>
              <a:t> Wrapper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Initializes Component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(Compiles Modelica)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baseline="0" dirty="0" smtClean="0">
                <a:solidFill>
                  <a:schemeClr val="bg1"/>
                </a:solidFill>
              </a:rPr>
              <a:t>Execute</a:t>
            </a:r>
            <a:r>
              <a:rPr lang="en-US" sz="1800" dirty="0" smtClean="0">
                <a:solidFill>
                  <a:schemeClr val="bg1"/>
                </a:solidFill>
              </a:rPr>
              <a:t> Component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(Set Up </a:t>
            </a:r>
            <a:r>
              <a:rPr kumimoji="0" lang="en-US" sz="1800" b="0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</a:rPr>
              <a:t>Params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, Run Exe, Update Outputs)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9" name="Rectangular Callout 8"/>
          <p:cNvSpPr/>
          <p:nvPr/>
        </p:nvSpPr>
        <p:spPr bwMode="auto">
          <a:xfrm>
            <a:off x="1883228" y="5486400"/>
            <a:ext cx="5802085" cy="1219200"/>
          </a:xfrm>
          <a:prstGeom prst="wedgeRectCallout">
            <a:avLst>
              <a:gd name="adj1" fmla="val 33026"/>
              <a:gd name="adj2" fmla="val -95279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bg1"/>
                </a:solidFill>
              </a:rPr>
              <a:t>Generated Python </a:t>
            </a:r>
            <a:r>
              <a:rPr lang="en-US" sz="1800" dirty="0" err="1" smtClean="0">
                <a:solidFill>
                  <a:schemeClr val="bg1"/>
                </a:solidFill>
              </a:rPr>
              <a:t>OpenMDAO</a:t>
            </a:r>
            <a:r>
              <a:rPr lang="en-US" sz="1800" dirty="0" smtClean="0">
                <a:solidFill>
                  <a:schemeClr val="bg1"/>
                </a:solidFill>
              </a:rPr>
              <a:t> Wrapper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Initializes Component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(Compiles Modelica)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baseline="0" dirty="0" smtClean="0">
                <a:solidFill>
                  <a:schemeClr val="bg1"/>
                </a:solidFill>
              </a:rPr>
              <a:t>Execute</a:t>
            </a:r>
            <a:r>
              <a:rPr lang="en-US" sz="1800" dirty="0" smtClean="0">
                <a:solidFill>
                  <a:schemeClr val="bg1"/>
                </a:solidFill>
              </a:rPr>
              <a:t> Component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(Set Up Modelica </a:t>
            </a:r>
            <a:r>
              <a:rPr kumimoji="0" lang="en-US" sz="1800" b="0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</a:rPr>
              <a:t>Params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, Run Exe, Update Outputs)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683829" y="4038600"/>
            <a:ext cx="2002971" cy="9144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1" name="Rectangular Callout 10"/>
          <p:cNvSpPr/>
          <p:nvPr/>
        </p:nvSpPr>
        <p:spPr bwMode="auto">
          <a:xfrm>
            <a:off x="5715001" y="1752600"/>
            <a:ext cx="2971799" cy="685800"/>
          </a:xfrm>
          <a:prstGeom prst="wedgeRectCallout">
            <a:avLst>
              <a:gd name="adj1" fmla="val 20107"/>
              <a:gd name="adj2" fmla="val 360971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bg1"/>
                </a:solidFill>
              </a:rPr>
              <a:t>Internal: </a:t>
            </a:r>
            <a:r>
              <a:rPr lang="en-US" sz="1800" dirty="0" err="1" smtClean="0">
                <a:solidFill>
                  <a:schemeClr val="bg1"/>
                </a:solidFill>
              </a:rPr>
              <a:t>TestBench</a:t>
            </a:r>
            <a:r>
              <a:rPr lang="en-US" sz="1800" dirty="0" smtClean="0">
                <a:solidFill>
                  <a:schemeClr val="bg1"/>
                </a:solidFill>
              </a:rPr>
              <a:t>-Generated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bg1"/>
                </a:solidFill>
              </a:rPr>
              <a:t> Modelica Components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927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 Experiment</a:t>
            </a:r>
            <a:br>
              <a:rPr lang="en-US" dirty="0" smtClean="0"/>
            </a:br>
            <a:r>
              <a:rPr lang="en-US" dirty="0" smtClean="0"/>
              <a:t>Generated Excel Component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7/12/00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Design Patterns Intro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A57D-7290-43B7-9CE1-2BE8AFF1B70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57" y="2667000"/>
            <a:ext cx="8743950" cy="2495706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2819400" y="4147457"/>
            <a:ext cx="3429000" cy="653143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9" name="Rectangular Callout 8"/>
          <p:cNvSpPr/>
          <p:nvPr/>
        </p:nvSpPr>
        <p:spPr bwMode="auto">
          <a:xfrm>
            <a:off x="1883228" y="5486400"/>
            <a:ext cx="6041572" cy="1219200"/>
          </a:xfrm>
          <a:prstGeom prst="wedgeRectCallout">
            <a:avLst>
              <a:gd name="adj1" fmla="val 9394"/>
              <a:gd name="adj2" fmla="val -113136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bg1"/>
                </a:solidFill>
              </a:rPr>
              <a:t>Generated Python </a:t>
            </a:r>
            <a:r>
              <a:rPr lang="en-US" sz="1800" dirty="0" err="1" smtClean="0">
                <a:solidFill>
                  <a:schemeClr val="bg1"/>
                </a:solidFill>
              </a:rPr>
              <a:t>OpenMDAO</a:t>
            </a:r>
            <a:r>
              <a:rPr lang="en-US" sz="1800" dirty="0" smtClean="0">
                <a:solidFill>
                  <a:schemeClr val="bg1"/>
                </a:solidFill>
              </a:rPr>
              <a:t> Excel Wrapper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Initializes Component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(Open Excel COM connection)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baseline="0" dirty="0" smtClean="0">
                <a:solidFill>
                  <a:schemeClr val="bg1"/>
                </a:solidFill>
              </a:rPr>
              <a:t>Execute</a:t>
            </a:r>
            <a:r>
              <a:rPr lang="en-US" sz="1800" dirty="0" smtClean="0">
                <a:solidFill>
                  <a:schemeClr val="bg1"/>
                </a:solidFill>
              </a:rPr>
              <a:t> Component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(Get </a:t>
            </a:r>
            <a:r>
              <a:rPr kumimoji="0" lang="en-US" sz="1800" b="0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</a:rPr>
              <a:t>Params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, Write/Read </a:t>
            </a:r>
            <a:r>
              <a:rPr kumimoji="0" lang="en-US" sz="1800" b="0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</a:rPr>
              <a:t>Params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to Excel, Update Outputs)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8234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Parametric Exploration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Autofit/>
          </a:bodyPr>
          <a:lstStyle/>
          <a:p>
            <a:r>
              <a:rPr lang="en-US" sz="2000" dirty="0" smtClean="0"/>
              <a:t>Goal and Reasons for PET</a:t>
            </a:r>
          </a:p>
          <a:p>
            <a:pPr lvl="1"/>
            <a:r>
              <a:rPr lang="en-US" sz="1800" dirty="0" smtClean="0"/>
              <a:t>Parametric Exploration</a:t>
            </a:r>
          </a:p>
          <a:p>
            <a:pPr lvl="1"/>
            <a:r>
              <a:rPr lang="en-US" sz="1800" dirty="0" smtClean="0"/>
              <a:t>Identification of Feasible and Viable Design Space</a:t>
            </a:r>
          </a:p>
          <a:p>
            <a:pPr lvl="1"/>
            <a:r>
              <a:rPr lang="en-US" sz="1800" dirty="0" smtClean="0"/>
              <a:t>New Parametric Models for C2M2L</a:t>
            </a:r>
          </a:p>
          <a:p>
            <a:pPr lvl="2"/>
            <a:r>
              <a:rPr lang="en-US" sz="1400" dirty="0" smtClean="0"/>
              <a:t>Reverse Engineer Required Response to Parameters (Ghost Components)</a:t>
            </a:r>
          </a:p>
          <a:p>
            <a:pPr lvl="2"/>
            <a:r>
              <a:rPr lang="en-US" sz="1400" dirty="0" smtClean="0"/>
              <a:t>Abstraction for Entire System for Faster Computation Time</a:t>
            </a:r>
          </a:p>
          <a:p>
            <a:pPr lvl="2"/>
            <a:r>
              <a:rPr lang="en-US" sz="1400" dirty="0" smtClean="0"/>
              <a:t>ITAR, Proprietary, Open Source Compatible</a:t>
            </a:r>
          </a:p>
          <a:p>
            <a:pPr lvl="1"/>
            <a:r>
              <a:rPr lang="en-US" sz="1800" dirty="0" smtClean="0"/>
              <a:t>Optimization of Parameters (if needed)</a:t>
            </a:r>
          </a:p>
          <a:p>
            <a:pPr lvl="1"/>
            <a:r>
              <a:rPr lang="en-US" sz="1800" dirty="0" smtClean="0"/>
              <a:t>Probabilistic Design	 	</a:t>
            </a:r>
          </a:p>
          <a:p>
            <a:r>
              <a:rPr lang="en-US" sz="2000" dirty="0" smtClean="0"/>
              <a:t>Modeling of Multi-Sims in </a:t>
            </a:r>
            <a:r>
              <a:rPr lang="en-US" sz="2000" dirty="0" err="1" smtClean="0"/>
              <a:t>CyPhy</a:t>
            </a:r>
            <a:endParaRPr lang="en-US" sz="2000" dirty="0" smtClean="0"/>
          </a:p>
          <a:p>
            <a:r>
              <a:rPr lang="en-US" sz="2000" dirty="0" smtClean="0"/>
              <a:t>Runtime via Open-MDAO</a:t>
            </a:r>
          </a:p>
          <a:p>
            <a:pPr lvl="1"/>
            <a:r>
              <a:rPr lang="en-US" sz="1800" dirty="0" smtClean="0"/>
              <a:t>Execution Engine/Infrastructure</a:t>
            </a:r>
          </a:p>
          <a:p>
            <a:pPr lvl="1"/>
            <a:r>
              <a:rPr lang="en-US" sz="1800" dirty="0" smtClean="0"/>
              <a:t>DOE &amp; Optimizer tools</a:t>
            </a:r>
          </a:p>
          <a:p>
            <a:r>
              <a:rPr lang="en-US" sz="2000" dirty="0" smtClean="0"/>
              <a:t>Generation of Multi-Simulation</a:t>
            </a:r>
          </a:p>
          <a:p>
            <a:r>
              <a:rPr lang="en-US" sz="2000" dirty="0" smtClean="0"/>
              <a:t>Demo of Engine Parameters</a:t>
            </a:r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0500" t="13333" r="19500" b="6667"/>
          <a:stretch>
            <a:fillRect/>
          </a:stretch>
        </p:blipFill>
        <p:spPr bwMode="auto">
          <a:xfrm>
            <a:off x="4800600" y="3810000"/>
            <a:ext cx="3733800" cy="2800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20500" t="12444" r="19500" b="7556"/>
          <a:stretch>
            <a:fillRect/>
          </a:stretch>
        </p:blipFill>
        <p:spPr bwMode="auto">
          <a:xfrm>
            <a:off x="4800600" y="3810000"/>
            <a:ext cx="37338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088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17"/>
          <p:cNvSpPr txBox="1">
            <a:spLocks noChangeArrowheads="1"/>
          </p:cNvSpPr>
          <p:nvPr/>
        </p:nvSpPr>
        <p:spPr bwMode="auto">
          <a:xfrm rot="-5400000">
            <a:off x="-7144" y="5344319"/>
            <a:ext cx="798513" cy="333375"/>
          </a:xfrm>
          <a:prstGeom prst="rect">
            <a:avLst/>
          </a:prstGeom>
          <a:solidFill>
            <a:schemeClr val="bg1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  <a:ea typeface="+mn-ea"/>
              </a:rPr>
              <a:t>Design Update</a:t>
            </a:r>
          </a:p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  <a:ea typeface="+mn-ea"/>
              </a:rPr>
              <a:t>Feedback</a:t>
            </a:r>
          </a:p>
        </p:txBody>
      </p:sp>
      <p:sp>
        <p:nvSpPr>
          <p:cNvPr id="2051" name="TextBox 233"/>
          <p:cNvSpPr txBox="1">
            <a:spLocks noChangeArrowheads="1"/>
          </p:cNvSpPr>
          <p:nvPr/>
        </p:nvSpPr>
        <p:spPr bwMode="auto">
          <a:xfrm rot="-5400000">
            <a:off x="2256632" y="1019969"/>
            <a:ext cx="127793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  <a:ea typeface="+mn-ea"/>
              </a:rPr>
              <a:t>Constraints from Higher </a:t>
            </a:r>
          </a:p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  <a:ea typeface="+mn-ea"/>
              </a:rPr>
              <a:t>Levels of Abstraction</a:t>
            </a:r>
          </a:p>
        </p:txBody>
      </p:sp>
      <p:cxnSp>
        <p:nvCxnSpPr>
          <p:cNvPr id="115" name="Elbow Connector 114"/>
          <p:cNvCxnSpPr>
            <a:stCxn id="106" idx="1"/>
            <a:endCxn id="74" idx="4"/>
          </p:cNvCxnSpPr>
          <p:nvPr/>
        </p:nvCxnSpPr>
        <p:spPr>
          <a:xfrm rot="10800000">
            <a:off x="1116013" y="4271963"/>
            <a:ext cx="3749675" cy="469900"/>
          </a:xfrm>
          <a:prstGeom prst="bentConnector2">
            <a:avLst/>
          </a:prstGeom>
          <a:ln w="9525">
            <a:solidFill>
              <a:srgbClr val="00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3" name="TextBox 232"/>
          <p:cNvSpPr txBox="1">
            <a:spLocks noChangeArrowheads="1"/>
          </p:cNvSpPr>
          <p:nvPr/>
        </p:nvSpPr>
        <p:spPr bwMode="auto">
          <a:xfrm rot="-5400000">
            <a:off x="2404269" y="4518819"/>
            <a:ext cx="973137" cy="333375"/>
          </a:xfrm>
          <a:prstGeom prst="rect">
            <a:avLst/>
          </a:prstGeom>
          <a:solidFill>
            <a:schemeClr val="bg1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  <a:ea typeface="+mn-ea"/>
              </a:rPr>
              <a:t>Manufacturability</a:t>
            </a:r>
          </a:p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  <a:ea typeface="+mn-ea"/>
              </a:rPr>
              <a:t>Constraints</a:t>
            </a:r>
          </a:p>
        </p:txBody>
      </p:sp>
      <p:cxnSp>
        <p:nvCxnSpPr>
          <p:cNvPr id="139" name="Straight Arrow Connector 138"/>
          <p:cNvCxnSpPr>
            <a:endCxn id="63" idx="2"/>
          </p:cNvCxnSpPr>
          <p:nvPr/>
        </p:nvCxnSpPr>
        <p:spPr>
          <a:xfrm>
            <a:off x="2282825" y="4192588"/>
            <a:ext cx="2582863" cy="0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914893" y="1543050"/>
            <a:ext cx="368300" cy="15351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lin ang="16200000" scaled="0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  Component Model Library</a:t>
            </a:r>
          </a:p>
        </p:txBody>
      </p:sp>
      <p:grpSp>
        <p:nvGrpSpPr>
          <p:cNvPr id="2056" name="Group 26"/>
          <p:cNvGrpSpPr>
            <a:grpSpLocks/>
          </p:cNvGrpSpPr>
          <p:nvPr/>
        </p:nvGrpSpPr>
        <p:grpSpPr bwMode="auto">
          <a:xfrm>
            <a:off x="206375" y="82550"/>
            <a:ext cx="2116138" cy="1550988"/>
            <a:chOff x="880646" y="3562350"/>
            <a:chExt cx="2116821" cy="1550888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1098204" y="3562350"/>
              <a:ext cx="0" cy="1371512"/>
            </a:xfrm>
            <a:prstGeom prst="straightConnector1">
              <a:avLst/>
            </a:prstGeom>
            <a:ln w="19050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1104556" y="3835382"/>
              <a:ext cx="1097316" cy="1096892"/>
            </a:xfrm>
            <a:prstGeom prst="straightConnector1">
              <a:avLst/>
            </a:prstGeom>
            <a:ln w="19050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1085500" y="4940211"/>
              <a:ext cx="1372043" cy="0"/>
            </a:xfrm>
            <a:prstGeom prst="straightConnector1">
              <a:avLst/>
            </a:prstGeom>
            <a:ln w="19050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52" name="TextBox 9"/>
            <p:cNvSpPr txBox="1">
              <a:spLocks noChangeArrowheads="1"/>
            </p:cNvSpPr>
            <p:nvPr/>
          </p:nvSpPr>
          <p:spPr bwMode="auto">
            <a:xfrm>
              <a:off x="1231900" y="4959350"/>
              <a:ext cx="9780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b="1">
                  <a:solidFill>
                    <a:srgbClr val="000000"/>
                  </a:solidFill>
                  <a:latin typeface="Calibri" pitchFamily="34" charset="0"/>
                  <a:ea typeface="+mn-ea"/>
                </a:rPr>
                <a:t>Model abstraction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80646" y="3583974"/>
              <a:ext cx="153888" cy="1265997"/>
            </a:xfrm>
            <a:prstGeom prst="rect">
              <a:avLst/>
            </a:prstGeom>
            <a:noFill/>
          </p:spPr>
          <p:txBody>
            <a:bodyPr vert="vert270"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rgbClr val="000000"/>
                  </a:solidFill>
                  <a:latin typeface="Calibri"/>
                  <a:ea typeface="+mn-ea"/>
                </a:rPr>
                <a:t>Hierarchical abstraction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81578" y="4182189"/>
              <a:ext cx="914776" cy="153888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  <a:scene3d>
                <a:camera prst="orthographicFront">
                  <a:rot lat="0" lon="0" rev="2700000"/>
                </a:camera>
                <a:lightRig rig="threePt" dir="t"/>
              </a:scene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rgbClr val="000000"/>
                  </a:solidFill>
                  <a:latin typeface="Calibri"/>
                  <a:ea typeface="+mn-ea"/>
                </a:rPr>
                <a:t>Physical domains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1257005" y="4787821"/>
              <a:ext cx="1097316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lgDash"/>
              <a:tailEnd type="triangl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56" name="TextBox 15"/>
            <p:cNvSpPr txBox="1">
              <a:spLocks noChangeArrowheads="1"/>
            </p:cNvSpPr>
            <p:nvPr/>
          </p:nvSpPr>
          <p:spPr bwMode="auto">
            <a:xfrm>
              <a:off x="1400042" y="4645968"/>
              <a:ext cx="63743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 i="1">
                  <a:solidFill>
                    <a:srgbClr val="000000"/>
                  </a:solidFill>
                  <a:latin typeface="Calibri" pitchFamily="34" charset="0"/>
                  <a:ea typeface="+mn-ea"/>
                </a:rPr>
                <a:t>Electrical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1409455" y="4629081"/>
              <a:ext cx="1097316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lgDash"/>
              <a:tailEnd type="triangl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58" name="TextBox 17"/>
            <p:cNvSpPr txBox="1">
              <a:spLocks noChangeArrowheads="1"/>
            </p:cNvSpPr>
            <p:nvPr/>
          </p:nvSpPr>
          <p:spPr bwMode="auto">
            <a:xfrm>
              <a:off x="1552442" y="4487218"/>
              <a:ext cx="65501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 i="1">
                  <a:solidFill>
                    <a:srgbClr val="000000"/>
                  </a:solidFill>
                  <a:latin typeface="Calibri" pitchFamily="34" charset="0"/>
                  <a:ea typeface="+mn-ea"/>
                </a:rPr>
                <a:t>Hydraulic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1568256" y="4470341"/>
              <a:ext cx="1097316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lgDash"/>
              <a:tailEnd type="triangl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60" name="TextBox 19"/>
            <p:cNvSpPr txBox="1">
              <a:spLocks noChangeArrowheads="1"/>
            </p:cNvSpPr>
            <p:nvPr/>
          </p:nvSpPr>
          <p:spPr bwMode="auto">
            <a:xfrm>
              <a:off x="1711192" y="4328468"/>
              <a:ext cx="75307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 i="1">
                  <a:solidFill>
                    <a:srgbClr val="000000"/>
                  </a:solidFill>
                  <a:latin typeface="Calibri" pitchFamily="34" charset="0"/>
                  <a:ea typeface="+mn-ea"/>
                </a:rPr>
                <a:t>Mechanical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1733409" y="4311602"/>
              <a:ext cx="1097316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lgDash"/>
              <a:tailEnd type="triangl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62" name="TextBox 21"/>
            <p:cNvSpPr txBox="1">
              <a:spLocks noChangeArrowheads="1"/>
            </p:cNvSpPr>
            <p:nvPr/>
          </p:nvSpPr>
          <p:spPr bwMode="auto">
            <a:xfrm>
              <a:off x="1876292" y="4169718"/>
              <a:ext cx="60029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 i="1">
                  <a:solidFill>
                    <a:srgbClr val="000000"/>
                  </a:solidFill>
                  <a:latin typeface="Calibri" pitchFamily="34" charset="0"/>
                  <a:ea typeface="+mn-ea"/>
                </a:rPr>
                <a:t>Thermal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1881094" y="4159212"/>
              <a:ext cx="1097317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lgDash"/>
              <a:tailEnd type="triangl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64" name="TextBox 23"/>
            <p:cNvSpPr txBox="1">
              <a:spLocks noChangeArrowheads="1"/>
            </p:cNvSpPr>
            <p:nvPr/>
          </p:nvSpPr>
          <p:spPr bwMode="auto">
            <a:xfrm>
              <a:off x="2024380" y="4017689"/>
              <a:ext cx="97308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 i="1">
                  <a:solidFill>
                    <a:srgbClr val="000000"/>
                  </a:solidFill>
                  <a:latin typeface="Calibri" pitchFamily="34" charset="0"/>
                  <a:ea typeface="+mn-ea"/>
                </a:rPr>
                <a:t>Electromagnetic</a:t>
              </a:r>
            </a:p>
          </p:txBody>
        </p:sp>
      </p:grpSp>
      <p:cxnSp>
        <p:nvCxnSpPr>
          <p:cNvPr id="31" name="Straight Arrow Connector 30"/>
          <p:cNvCxnSpPr>
            <a:endCxn id="32" idx="1"/>
          </p:cNvCxnSpPr>
          <p:nvPr/>
        </p:nvCxnSpPr>
        <p:spPr>
          <a:xfrm>
            <a:off x="417513" y="1663700"/>
            <a:ext cx="393700" cy="34290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684213" y="1879600"/>
            <a:ext cx="863600" cy="8636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Semantic Integration</a:t>
            </a:r>
          </a:p>
        </p:txBody>
      </p:sp>
      <p:cxnSp>
        <p:nvCxnSpPr>
          <p:cNvPr id="35" name="Straight Arrow Connector 34"/>
          <p:cNvCxnSpPr>
            <a:endCxn id="32" idx="2"/>
          </p:cNvCxnSpPr>
          <p:nvPr/>
        </p:nvCxnSpPr>
        <p:spPr>
          <a:xfrm>
            <a:off x="152400" y="2311400"/>
            <a:ext cx="531813" cy="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32" idx="3"/>
          </p:cNvCxnSpPr>
          <p:nvPr/>
        </p:nvCxnSpPr>
        <p:spPr>
          <a:xfrm flipV="1">
            <a:off x="417513" y="2616200"/>
            <a:ext cx="393700" cy="34290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3149600" y="944563"/>
            <a:ext cx="2862263" cy="2492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Design Trade Space Visualization</a:t>
            </a:r>
          </a:p>
        </p:txBody>
      </p:sp>
      <p:sp>
        <p:nvSpPr>
          <p:cNvPr id="47" name="Rectangle 46"/>
          <p:cNvSpPr/>
          <p:nvPr/>
        </p:nvSpPr>
        <p:spPr>
          <a:xfrm>
            <a:off x="6011863" y="944563"/>
            <a:ext cx="1939131" cy="2492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Dynamic Visualization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149600" y="1466850"/>
            <a:ext cx="3352800" cy="247650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Structural &amp; Entropy-Based Complexity Metrics Calculation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2644775" y="1976438"/>
            <a:ext cx="1066800" cy="6762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Design Space Construction(Static Models)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4092575" y="1976438"/>
            <a:ext cx="1012825" cy="676275"/>
          </a:xfrm>
          <a:prstGeom prst="round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Qualitative/ Relational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Models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5540375" y="1976438"/>
            <a:ext cx="1012825" cy="6762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Linear Differential Equation / Bond Graph Models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6988175" y="1976438"/>
            <a:ext cx="1012825" cy="6762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Nonlinear Differential Equation (PDE)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Models</a:t>
            </a:r>
          </a:p>
        </p:txBody>
      </p:sp>
      <p:sp>
        <p:nvSpPr>
          <p:cNvPr id="58" name="Cube 57"/>
          <p:cNvSpPr/>
          <p:nvPr/>
        </p:nvSpPr>
        <p:spPr>
          <a:xfrm>
            <a:off x="4067175" y="2994025"/>
            <a:ext cx="1012825" cy="457200"/>
          </a:xfrm>
          <a:prstGeom prst="cube">
            <a:avLst>
              <a:gd name="adj" fmla="val 9737"/>
            </a:avLst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Reachability Analysis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540375" y="2976563"/>
            <a:ext cx="1012825" cy="4746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Controller/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FDIR Synthesis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988175" y="2976563"/>
            <a:ext cx="1012825" cy="4746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CAD Geometry/ Grid Synthesis</a:t>
            </a:r>
          </a:p>
        </p:txBody>
      </p:sp>
      <p:sp>
        <p:nvSpPr>
          <p:cNvPr id="63" name="Cube 62"/>
          <p:cNvSpPr/>
          <p:nvPr/>
        </p:nvSpPr>
        <p:spPr>
          <a:xfrm>
            <a:off x="4865688" y="3941763"/>
            <a:ext cx="1012825" cy="457200"/>
          </a:xfrm>
          <a:prstGeom prst="cube">
            <a:avLst>
              <a:gd name="adj" fmla="val 9737"/>
            </a:avLst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Probabilistic Model Checker</a:t>
            </a:r>
          </a:p>
        </p:txBody>
      </p:sp>
      <p:sp>
        <p:nvSpPr>
          <p:cNvPr id="64" name="Cube 63"/>
          <p:cNvSpPr/>
          <p:nvPr/>
        </p:nvSpPr>
        <p:spPr>
          <a:xfrm>
            <a:off x="6075363" y="3941763"/>
            <a:ext cx="1012825" cy="457200"/>
          </a:xfrm>
          <a:prstGeom prst="cube">
            <a:avLst>
              <a:gd name="adj" fmla="val 9737"/>
            </a:avLst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Monte Carlo Dynamic </a:t>
            </a:r>
            <a:r>
              <a:rPr lang="en-US" sz="1000" dirty="0" err="1">
                <a:solidFill>
                  <a:prstClr val="black"/>
                </a:solidFill>
              </a:rPr>
              <a:t>Sim</a:t>
            </a: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917798" y="3154376"/>
            <a:ext cx="368300" cy="1371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Context Model Library</a:t>
            </a:r>
          </a:p>
        </p:txBody>
      </p:sp>
      <p:sp>
        <p:nvSpPr>
          <p:cNvPr id="67" name="Rectangle 66"/>
          <p:cNvSpPr/>
          <p:nvPr/>
        </p:nvSpPr>
        <p:spPr>
          <a:xfrm>
            <a:off x="8407400" y="3835725"/>
            <a:ext cx="506413" cy="246062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FEA</a:t>
            </a:r>
          </a:p>
        </p:txBody>
      </p:sp>
      <p:sp>
        <p:nvSpPr>
          <p:cNvPr id="68" name="Rectangle 67"/>
          <p:cNvSpPr/>
          <p:nvPr/>
        </p:nvSpPr>
        <p:spPr>
          <a:xfrm>
            <a:off x="8407400" y="4170687"/>
            <a:ext cx="506413" cy="246063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</a:rPr>
              <a:t>CFD</a:t>
            </a:r>
          </a:p>
        </p:txBody>
      </p:sp>
      <p:sp>
        <p:nvSpPr>
          <p:cNvPr id="69" name="Rectangle 68"/>
          <p:cNvSpPr/>
          <p:nvPr/>
        </p:nvSpPr>
        <p:spPr>
          <a:xfrm>
            <a:off x="8407400" y="5410525"/>
            <a:ext cx="506413" cy="2476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PLM</a:t>
            </a:r>
          </a:p>
        </p:txBody>
      </p:sp>
      <p:cxnSp>
        <p:nvCxnSpPr>
          <p:cNvPr id="73" name="Straight Arrow Connector 72"/>
          <p:cNvCxnSpPr>
            <a:endCxn id="74" idx="1"/>
          </p:cNvCxnSpPr>
          <p:nvPr/>
        </p:nvCxnSpPr>
        <p:spPr>
          <a:xfrm>
            <a:off x="417513" y="3192463"/>
            <a:ext cx="393700" cy="34290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684213" y="3408363"/>
            <a:ext cx="863600" cy="8636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User </a:t>
            </a:r>
            <a:r>
              <a:rPr lang="en-US" sz="1000" dirty="0" err="1">
                <a:solidFill>
                  <a:srgbClr val="000000"/>
                </a:solidFill>
              </a:rPr>
              <a:t>Req’ment</a:t>
            </a:r>
            <a:r>
              <a:rPr lang="en-US" sz="1000" dirty="0">
                <a:solidFill>
                  <a:srgbClr val="000000"/>
                </a:solidFill>
              </a:rPr>
              <a:t> Synthesis</a:t>
            </a:r>
          </a:p>
        </p:txBody>
      </p:sp>
      <p:cxnSp>
        <p:nvCxnSpPr>
          <p:cNvPr id="75" name="Straight Arrow Connector 74"/>
          <p:cNvCxnSpPr>
            <a:endCxn id="74" idx="2"/>
          </p:cNvCxnSpPr>
          <p:nvPr/>
        </p:nvCxnSpPr>
        <p:spPr>
          <a:xfrm>
            <a:off x="152400" y="3840163"/>
            <a:ext cx="531813" cy="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endCxn id="74" idx="3"/>
          </p:cNvCxnSpPr>
          <p:nvPr/>
        </p:nvCxnSpPr>
        <p:spPr>
          <a:xfrm flipV="1">
            <a:off x="417513" y="4144963"/>
            <a:ext cx="393700" cy="34290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32" idx="6"/>
            <a:endCxn id="2" idx="1"/>
          </p:cNvCxnSpPr>
          <p:nvPr/>
        </p:nvCxnSpPr>
        <p:spPr>
          <a:xfrm flipV="1">
            <a:off x="1547813" y="2311400"/>
            <a:ext cx="366712" cy="0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2" idx="3"/>
            <a:endCxn id="52" idx="1"/>
          </p:cNvCxnSpPr>
          <p:nvPr/>
        </p:nvCxnSpPr>
        <p:spPr>
          <a:xfrm>
            <a:off x="2283193" y="2310613"/>
            <a:ext cx="361582" cy="3963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56" idx="3"/>
            <a:endCxn id="53" idx="1"/>
          </p:cNvCxnSpPr>
          <p:nvPr/>
        </p:nvCxnSpPr>
        <p:spPr>
          <a:xfrm rot="5400000" flipH="1" flipV="1">
            <a:off x="3054134" y="2395323"/>
            <a:ext cx="1119187" cy="957693"/>
          </a:xfrm>
          <a:prstGeom prst="bentConnector4">
            <a:avLst>
              <a:gd name="adj1" fmla="val -20426"/>
              <a:gd name="adj2" fmla="val 79238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58" idx="3"/>
            <a:endCxn id="54" idx="1"/>
          </p:cNvCxnSpPr>
          <p:nvPr/>
        </p:nvCxnSpPr>
        <p:spPr>
          <a:xfrm rot="5400000" flipH="1" flipV="1">
            <a:off x="4477544" y="2388394"/>
            <a:ext cx="1136650" cy="989012"/>
          </a:xfrm>
          <a:prstGeom prst="bentConnector4">
            <a:avLst>
              <a:gd name="adj1" fmla="val -20117"/>
              <a:gd name="adj2" fmla="val 76746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52" idx="2"/>
            <a:endCxn id="56" idx="0"/>
          </p:cNvCxnSpPr>
          <p:nvPr/>
        </p:nvCxnSpPr>
        <p:spPr>
          <a:xfrm>
            <a:off x="3178175" y="2652713"/>
            <a:ext cx="1224" cy="323850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53" idx="2"/>
            <a:endCxn id="58" idx="0"/>
          </p:cNvCxnSpPr>
          <p:nvPr/>
        </p:nvCxnSpPr>
        <p:spPr>
          <a:xfrm flipH="1">
            <a:off x="4595813" y="2652713"/>
            <a:ext cx="3175" cy="341312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54" idx="2"/>
            <a:endCxn id="61" idx="0"/>
          </p:cNvCxnSpPr>
          <p:nvPr/>
        </p:nvCxnSpPr>
        <p:spPr>
          <a:xfrm>
            <a:off x="6046788" y="2652713"/>
            <a:ext cx="0" cy="323850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55" idx="2"/>
            <a:endCxn id="62" idx="0"/>
          </p:cNvCxnSpPr>
          <p:nvPr/>
        </p:nvCxnSpPr>
        <p:spPr>
          <a:xfrm>
            <a:off x="7494588" y="2652713"/>
            <a:ext cx="0" cy="323850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89" name="TextBox 103"/>
          <p:cNvSpPr txBox="1">
            <a:spLocks noChangeArrowheads="1"/>
          </p:cNvSpPr>
          <p:nvPr/>
        </p:nvSpPr>
        <p:spPr bwMode="auto">
          <a:xfrm>
            <a:off x="2895600" y="68263"/>
            <a:ext cx="618648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3000" b="1" dirty="0">
                <a:solidFill>
                  <a:srgbClr val="000000"/>
                </a:solidFill>
                <a:latin typeface="Calibri" pitchFamily="34" charset="0"/>
                <a:ea typeface="+mn-ea"/>
              </a:rPr>
              <a:t>The META-</a:t>
            </a:r>
            <a:r>
              <a:rPr lang="en-US" sz="3000" b="1" dirty="0" err="1">
                <a:solidFill>
                  <a:srgbClr val="000000"/>
                </a:solidFill>
                <a:latin typeface="Calibri" pitchFamily="34" charset="0"/>
                <a:ea typeface="+mn-ea"/>
              </a:rPr>
              <a:t>iFAB</a:t>
            </a:r>
            <a:r>
              <a:rPr lang="en-US" sz="3000" b="1" dirty="0">
                <a:solidFill>
                  <a:srgbClr val="000000"/>
                </a:solidFill>
                <a:latin typeface="Calibri" pitchFamily="34" charset="0"/>
                <a:ea typeface="+mn-ea"/>
              </a:rPr>
              <a:t> Integrated Tool Chain</a:t>
            </a:r>
          </a:p>
          <a:p>
            <a:pPr algn="ctr" eaLnBrk="1" hangingPunct="1"/>
            <a:r>
              <a:rPr lang="en-US" sz="1200" i="1" dirty="0">
                <a:solidFill>
                  <a:srgbClr val="000000"/>
                </a:solidFill>
                <a:latin typeface="Calibri" pitchFamily="34" charset="0"/>
                <a:ea typeface="+mn-ea"/>
              </a:rPr>
              <a:t>Rev. 10/18/2011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4865688" y="4618038"/>
            <a:ext cx="2222500" cy="247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</a:rPr>
              <a:t>Probabilistic Certificate of Correctness</a:t>
            </a:r>
          </a:p>
        </p:txBody>
      </p:sp>
      <p:cxnSp>
        <p:nvCxnSpPr>
          <p:cNvPr id="108" name="Elbow Connector 107"/>
          <p:cNvCxnSpPr>
            <a:stCxn id="106" idx="3"/>
            <a:endCxn id="55" idx="1"/>
          </p:cNvCxnSpPr>
          <p:nvPr/>
        </p:nvCxnSpPr>
        <p:spPr>
          <a:xfrm flipH="1" flipV="1">
            <a:off x="6988175" y="2314575"/>
            <a:ext cx="100013" cy="2427288"/>
          </a:xfrm>
          <a:prstGeom prst="bentConnector5">
            <a:avLst>
              <a:gd name="adj1" fmla="val -227796"/>
              <a:gd name="adj2" fmla="val 45585"/>
              <a:gd name="adj3" fmla="val 327796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stCxn id="61" idx="2"/>
            <a:endCxn id="63" idx="0"/>
          </p:cNvCxnSpPr>
          <p:nvPr/>
        </p:nvCxnSpPr>
        <p:spPr>
          <a:xfrm flipH="1">
            <a:off x="5394325" y="3451225"/>
            <a:ext cx="652463" cy="490538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61" idx="2"/>
            <a:endCxn id="64" idx="0"/>
          </p:cNvCxnSpPr>
          <p:nvPr/>
        </p:nvCxnSpPr>
        <p:spPr>
          <a:xfrm>
            <a:off x="6046788" y="3451225"/>
            <a:ext cx="557212" cy="490538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63" idx="3"/>
          </p:cNvCxnSpPr>
          <p:nvPr/>
        </p:nvCxnSpPr>
        <p:spPr>
          <a:xfrm>
            <a:off x="5349875" y="4398963"/>
            <a:ext cx="0" cy="21907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stCxn id="64" idx="3"/>
          </p:cNvCxnSpPr>
          <p:nvPr/>
        </p:nvCxnSpPr>
        <p:spPr>
          <a:xfrm>
            <a:off x="6559550" y="4398963"/>
            <a:ext cx="0" cy="21907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>
            <a:off x="2908300" y="717550"/>
            <a:ext cx="0" cy="1246188"/>
          </a:xfrm>
          <a:prstGeom prst="straightConnector1">
            <a:avLst/>
          </a:prstGeom>
          <a:ln w="9525">
            <a:solidFill>
              <a:srgbClr val="00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Elbow Connector 132"/>
          <p:cNvCxnSpPr>
            <a:endCxn id="67" idx="1"/>
          </p:cNvCxnSpPr>
          <p:nvPr/>
        </p:nvCxnSpPr>
        <p:spPr>
          <a:xfrm rot="16200000" flipH="1">
            <a:off x="7858125" y="3410275"/>
            <a:ext cx="185738" cy="912812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8" idx="1"/>
          </p:cNvCxnSpPr>
          <p:nvPr/>
        </p:nvCxnSpPr>
        <p:spPr>
          <a:xfrm rot="16200000" flipH="1">
            <a:off x="7690644" y="3577756"/>
            <a:ext cx="520700" cy="912812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>
            <a:endCxn id="69" idx="1"/>
          </p:cNvCxnSpPr>
          <p:nvPr/>
        </p:nvCxnSpPr>
        <p:spPr>
          <a:xfrm rot="16200000" flipH="1">
            <a:off x="7070725" y="4197675"/>
            <a:ext cx="1760538" cy="912812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9" name="Rounded Rectangle 148"/>
          <p:cNvSpPr/>
          <p:nvPr/>
        </p:nvSpPr>
        <p:spPr>
          <a:xfrm>
            <a:off x="2400300" y="5194300"/>
            <a:ext cx="1016000" cy="511175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Foundry Trade Space Construct.</a:t>
            </a:r>
          </a:p>
        </p:txBody>
      </p:sp>
      <p:sp>
        <p:nvSpPr>
          <p:cNvPr id="151" name="Rectangle 150"/>
          <p:cNvSpPr/>
          <p:nvPr/>
        </p:nvSpPr>
        <p:spPr>
          <a:xfrm>
            <a:off x="2703513" y="6510338"/>
            <a:ext cx="1006475" cy="2476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Instruction Sets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8407400" y="4513587"/>
            <a:ext cx="506413" cy="2460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BOM</a:t>
            </a:r>
          </a:p>
        </p:txBody>
      </p:sp>
      <p:cxnSp>
        <p:nvCxnSpPr>
          <p:cNvPr id="157" name="Elbow Connector 156"/>
          <p:cNvCxnSpPr>
            <a:endCxn id="155" idx="1"/>
          </p:cNvCxnSpPr>
          <p:nvPr/>
        </p:nvCxnSpPr>
        <p:spPr>
          <a:xfrm rot="16200000" flipH="1">
            <a:off x="7519194" y="3749206"/>
            <a:ext cx="863600" cy="912812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Rectangle 159"/>
          <p:cNvSpPr/>
          <p:nvPr/>
        </p:nvSpPr>
        <p:spPr>
          <a:xfrm>
            <a:off x="5805488" y="6018213"/>
            <a:ext cx="1371600" cy="2492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 Process Model Library</a:t>
            </a:r>
          </a:p>
        </p:txBody>
      </p:sp>
      <p:cxnSp>
        <p:nvCxnSpPr>
          <p:cNvPr id="161" name="Straight Arrow Connector 160"/>
          <p:cNvCxnSpPr>
            <a:stCxn id="149" idx="0"/>
          </p:cNvCxnSpPr>
          <p:nvPr/>
        </p:nvCxnSpPr>
        <p:spPr>
          <a:xfrm flipH="1" flipV="1">
            <a:off x="2901950" y="2652713"/>
            <a:ext cx="6350" cy="2541587"/>
          </a:xfrm>
          <a:prstGeom prst="straightConnector1">
            <a:avLst/>
          </a:prstGeom>
          <a:ln w="9525">
            <a:solidFill>
              <a:srgbClr val="00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06" name="Picture 17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07" t="9149" r="-21671" b="7664"/>
          <a:stretch>
            <a:fillRect/>
          </a:stretch>
        </p:blipFill>
        <p:spPr bwMode="auto">
          <a:xfrm>
            <a:off x="1625600" y="5961063"/>
            <a:ext cx="1004888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4" name="Elbow Connector 173"/>
          <p:cNvCxnSpPr>
            <a:stCxn id="62" idx="2"/>
            <a:endCxn id="111" idx="3"/>
          </p:cNvCxnSpPr>
          <p:nvPr/>
        </p:nvCxnSpPr>
        <p:spPr>
          <a:xfrm rot="5400000">
            <a:off x="6246812" y="4202113"/>
            <a:ext cx="1998663" cy="496888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>
            <a:off x="2301875" y="3289300"/>
            <a:ext cx="317500" cy="4763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09" name="TextBox 207"/>
          <p:cNvSpPr txBox="1">
            <a:spLocks noChangeArrowheads="1"/>
          </p:cNvSpPr>
          <p:nvPr/>
        </p:nvSpPr>
        <p:spPr bwMode="auto">
          <a:xfrm rot="-5400000">
            <a:off x="8191500" y="4804100"/>
            <a:ext cx="66833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000">
                <a:solidFill>
                  <a:prstClr val="black"/>
                </a:solidFill>
                <a:latin typeface="Calibri" pitchFamily="34" charset="0"/>
                <a:ea typeface="+mn-ea"/>
              </a:rPr>
              <a:t>. . .</a:t>
            </a:r>
          </a:p>
        </p:txBody>
      </p:sp>
      <p:sp>
        <p:nvSpPr>
          <p:cNvPr id="2110" name="TextBox 209"/>
          <p:cNvSpPr txBox="1">
            <a:spLocks noChangeArrowheads="1"/>
          </p:cNvSpPr>
          <p:nvPr/>
        </p:nvSpPr>
        <p:spPr bwMode="auto">
          <a:xfrm>
            <a:off x="11113" y="1912938"/>
            <a:ext cx="67627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900">
                <a:solidFill>
                  <a:prstClr val="black"/>
                </a:solidFill>
                <a:latin typeface="Calibri" pitchFamily="34" charset="0"/>
                <a:ea typeface="+mn-ea"/>
              </a:rPr>
              <a:t>Domain-</a:t>
            </a:r>
          </a:p>
          <a:p>
            <a:pPr eaLnBrk="1" hangingPunct="1"/>
            <a:r>
              <a:rPr lang="en-US" sz="900">
                <a:solidFill>
                  <a:prstClr val="black"/>
                </a:solidFill>
                <a:latin typeface="Calibri" pitchFamily="34" charset="0"/>
                <a:ea typeface="+mn-ea"/>
              </a:rPr>
              <a:t>Specific </a:t>
            </a:r>
          </a:p>
          <a:p>
            <a:pPr eaLnBrk="1" hangingPunct="1"/>
            <a:r>
              <a:rPr lang="en-US" sz="900">
                <a:solidFill>
                  <a:prstClr val="black"/>
                </a:solidFill>
                <a:latin typeface="Calibri" pitchFamily="34" charset="0"/>
                <a:ea typeface="+mn-ea"/>
              </a:rPr>
              <a:t/>
            </a:r>
            <a:br>
              <a:rPr lang="en-US" sz="900">
                <a:solidFill>
                  <a:prstClr val="black"/>
                </a:solidFill>
                <a:latin typeface="Calibri" pitchFamily="34" charset="0"/>
                <a:ea typeface="+mn-ea"/>
              </a:rPr>
            </a:br>
            <a:r>
              <a:rPr lang="en-US" sz="900">
                <a:solidFill>
                  <a:prstClr val="black"/>
                </a:solidFill>
                <a:latin typeface="Calibri" pitchFamily="34" charset="0"/>
                <a:ea typeface="+mn-ea"/>
              </a:rPr>
              <a:t>Modeling </a:t>
            </a:r>
          </a:p>
          <a:p>
            <a:pPr eaLnBrk="1" hangingPunct="1"/>
            <a:r>
              <a:rPr lang="en-US" sz="900">
                <a:solidFill>
                  <a:prstClr val="black"/>
                </a:solidFill>
                <a:latin typeface="Calibri" pitchFamily="34" charset="0"/>
                <a:ea typeface="+mn-ea"/>
              </a:rPr>
              <a:t>Languages</a:t>
            </a:r>
          </a:p>
        </p:txBody>
      </p:sp>
      <p:sp>
        <p:nvSpPr>
          <p:cNvPr id="2111" name="TextBox 210"/>
          <p:cNvSpPr txBox="1">
            <a:spLocks noChangeArrowheads="1"/>
          </p:cNvSpPr>
          <p:nvPr/>
        </p:nvSpPr>
        <p:spPr bwMode="auto">
          <a:xfrm>
            <a:off x="11113" y="3440113"/>
            <a:ext cx="698500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900" dirty="0">
                <a:solidFill>
                  <a:prstClr val="black"/>
                </a:solidFill>
                <a:latin typeface="Calibri" pitchFamily="34" charset="0"/>
                <a:ea typeface="+mn-ea"/>
              </a:rPr>
              <a:t>Multi-</a:t>
            </a:r>
          </a:p>
          <a:p>
            <a:pPr eaLnBrk="1" hangingPunct="1"/>
            <a:r>
              <a:rPr lang="en-US" sz="900" dirty="0">
                <a:solidFill>
                  <a:prstClr val="black"/>
                </a:solidFill>
                <a:latin typeface="Calibri" pitchFamily="34" charset="0"/>
                <a:ea typeface="+mn-ea"/>
              </a:rPr>
              <a:t>Attribute</a:t>
            </a:r>
          </a:p>
          <a:p>
            <a:pPr eaLnBrk="1" hangingPunct="1"/>
            <a:r>
              <a:rPr lang="en-US" sz="900" dirty="0">
                <a:solidFill>
                  <a:prstClr val="black"/>
                </a:solidFill>
                <a:latin typeface="Calibri" pitchFamily="34" charset="0"/>
                <a:ea typeface="+mn-ea"/>
              </a:rPr>
              <a:t/>
            </a:r>
            <a:br>
              <a:rPr lang="en-US" sz="900" dirty="0">
                <a:solidFill>
                  <a:prstClr val="black"/>
                </a:solidFill>
                <a:latin typeface="Calibri" pitchFamily="34" charset="0"/>
                <a:ea typeface="+mn-ea"/>
              </a:rPr>
            </a:br>
            <a:r>
              <a:rPr lang="en-US" sz="900" dirty="0">
                <a:solidFill>
                  <a:prstClr val="black"/>
                </a:solidFill>
                <a:latin typeface="Calibri" pitchFamily="34" charset="0"/>
                <a:ea typeface="+mn-ea"/>
              </a:rPr>
              <a:t>Preference </a:t>
            </a:r>
          </a:p>
          <a:p>
            <a:pPr eaLnBrk="1" hangingPunct="1"/>
            <a:r>
              <a:rPr lang="en-US" sz="900" dirty="0">
                <a:solidFill>
                  <a:prstClr val="black"/>
                </a:solidFill>
                <a:latin typeface="Calibri" pitchFamily="34" charset="0"/>
                <a:ea typeface="+mn-ea"/>
              </a:rPr>
              <a:t>Surfaces</a:t>
            </a:r>
          </a:p>
        </p:txBody>
      </p:sp>
      <p:cxnSp>
        <p:nvCxnSpPr>
          <p:cNvPr id="212" name="Straight Arrow Connector 211"/>
          <p:cNvCxnSpPr>
            <a:stCxn id="74" idx="6"/>
            <a:endCxn id="65" idx="1"/>
          </p:cNvCxnSpPr>
          <p:nvPr/>
        </p:nvCxnSpPr>
        <p:spPr>
          <a:xfrm>
            <a:off x="1547813" y="3840163"/>
            <a:ext cx="369887" cy="0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Cube 55"/>
          <p:cNvSpPr/>
          <p:nvPr/>
        </p:nvSpPr>
        <p:spPr>
          <a:xfrm>
            <a:off x="2619375" y="2976563"/>
            <a:ext cx="1075531" cy="457200"/>
          </a:xfrm>
          <a:prstGeom prst="cube">
            <a:avLst>
              <a:gd name="adj" fmla="val 973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Static Constraint Solver</a:t>
            </a:r>
          </a:p>
        </p:txBody>
      </p:sp>
      <p:cxnSp>
        <p:nvCxnSpPr>
          <p:cNvPr id="215" name="Straight Arrow Connector 214"/>
          <p:cNvCxnSpPr/>
          <p:nvPr/>
        </p:nvCxnSpPr>
        <p:spPr>
          <a:xfrm flipV="1">
            <a:off x="3408363" y="1714500"/>
            <a:ext cx="0" cy="249238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Arrow Connector 217"/>
          <p:cNvCxnSpPr>
            <a:stCxn id="53" idx="0"/>
          </p:cNvCxnSpPr>
          <p:nvPr/>
        </p:nvCxnSpPr>
        <p:spPr>
          <a:xfrm flipV="1">
            <a:off x="4598988" y="1714500"/>
            <a:ext cx="0" cy="261938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>
            <a:stCxn id="54" idx="0"/>
          </p:cNvCxnSpPr>
          <p:nvPr/>
        </p:nvCxnSpPr>
        <p:spPr>
          <a:xfrm flipV="1">
            <a:off x="6046788" y="1714500"/>
            <a:ext cx="0" cy="261938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Arrow Connector 224"/>
          <p:cNvCxnSpPr/>
          <p:nvPr/>
        </p:nvCxnSpPr>
        <p:spPr>
          <a:xfrm flipV="1">
            <a:off x="3408363" y="1193800"/>
            <a:ext cx="0" cy="26352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/>
          <p:cNvCxnSpPr/>
          <p:nvPr/>
        </p:nvCxnSpPr>
        <p:spPr>
          <a:xfrm flipV="1">
            <a:off x="5764213" y="1193800"/>
            <a:ext cx="0" cy="26352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Arrow Connector 227"/>
          <p:cNvCxnSpPr/>
          <p:nvPr/>
        </p:nvCxnSpPr>
        <p:spPr>
          <a:xfrm flipV="1">
            <a:off x="6259513" y="1193800"/>
            <a:ext cx="0" cy="26352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Arrow Connector 228"/>
          <p:cNvCxnSpPr>
            <a:stCxn id="55" idx="0"/>
          </p:cNvCxnSpPr>
          <p:nvPr/>
        </p:nvCxnSpPr>
        <p:spPr>
          <a:xfrm flipH="1" flipV="1">
            <a:off x="7494588" y="1204913"/>
            <a:ext cx="0" cy="77152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21" name="TextBox 231"/>
          <p:cNvSpPr txBox="1">
            <a:spLocks noChangeArrowheads="1"/>
          </p:cNvSpPr>
          <p:nvPr/>
        </p:nvSpPr>
        <p:spPr bwMode="auto">
          <a:xfrm>
            <a:off x="3479800" y="4503738"/>
            <a:ext cx="9366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  <a:ea typeface="+mn-ea"/>
              </a:rPr>
              <a:t>Requirements</a:t>
            </a:r>
          </a:p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  <a:ea typeface="+mn-ea"/>
              </a:rPr>
              <a:t>Verification</a:t>
            </a:r>
          </a:p>
        </p:txBody>
      </p:sp>
      <p:sp>
        <p:nvSpPr>
          <p:cNvPr id="111" name="Rounded Rectangle 110"/>
          <p:cNvSpPr/>
          <p:nvPr/>
        </p:nvSpPr>
        <p:spPr>
          <a:xfrm>
            <a:off x="5983288" y="5194300"/>
            <a:ext cx="1014412" cy="511175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Process Mapping</a:t>
            </a:r>
          </a:p>
        </p:txBody>
      </p:sp>
      <p:sp>
        <p:nvSpPr>
          <p:cNvPr id="112" name="Rounded Rectangle 111"/>
          <p:cNvSpPr/>
          <p:nvPr/>
        </p:nvSpPr>
        <p:spPr>
          <a:xfrm>
            <a:off x="3973513" y="5170488"/>
            <a:ext cx="1012825" cy="25400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prstClr val="black"/>
                </a:solidFill>
              </a:rPr>
              <a:t>Ass’y</a:t>
            </a:r>
            <a:r>
              <a:rPr lang="en-US" sz="1000" dirty="0">
                <a:solidFill>
                  <a:prstClr val="black"/>
                </a:solidFill>
              </a:rPr>
              <a:t> Selection</a:t>
            </a:r>
          </a:p>
        </p:txBody>
      </p:sp>
      <p:sp>
        <p:nvSpPr>
          <p:cNvPr id="113" name="Rounded Rectangle 112"/>
          <p:cNvSpPr/>
          <p:nvPr/>
        </p:nvSpPr>
        <p:spPr>
          <a:xfrm>
            <a:off x="4332288" y="5492750"/>
            <a:ext cx="1012825" cy="25400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Machine Selection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3973513" y="6019800"/>
            <a:ext cx="1371600" cy="2492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 Machine/</a:t>
            </a:r>
            <a:r>
              <a:rPr lang="en-US" sz="1000" dirty="0" err="1">
                <a:solidFill>
                  <a:srgbClr val="000000"/>
                </a:solidFill>
              </a:rPr>
              <a:t>Ass’y</a:t>
            </a:r>
            <a:r>
              <a:rPr lang="en-US" sz="1000" dirty="0">
                <a:solidFill>
                  <a:srgbClr val="000000"/>
                </a:solidFill>
              </a:rPr>
              <a:t> Mod Lib</a:t>
            </a:r>
          </a:p>
        </p:txBody>
      </p:sp>
      <p:sp>
        <p:nvSpPr>
          <p:cNvPr id="127" name="Rounded Rectangle 126"/>
          <p:cNvSpPr/>
          <p:nvPr/>
        </p:nvSpPr>
        <p:spPr>
          <a:xfrm>
            <a:off x="4152900" y="6510338"/>
            <a:ext cx="1012825" cy="25400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CNC Generator</a:t>
            </a:r>
          </a:p>
        </p:txBody>
      </p:sp>
      <p:sp>
        <p:nvSpPr>
          <p:cNvPr id="128" name="Rounded Rectangle 127"/>
          <p:cNvSpPr/>
          <p:nvPr/>
        </p:nvSpPr>
        <p:spPr>
          <a:xfrm>
            <a:off x="131763" y="5951538"/>
            <a:ext cx="1016000" cy="512762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QA/QC</a:t>
            </a:r>
          </a:p>
        </p:txBody>
      </p:sp>
      <p:cxnSp>
        <p:nvCxnSpPr>
          <p:cNvPr id="129" name="Straight Arrow Connector 128"/>
          <p:cNvCxnSpPr>
            <a:stCxn id="160" idx="0"/>
            <a:endCxn id="111" idx="2"/>
          </p:cNvCxnSpPr>
          <p:nvPr/>
        </p:nvCxnSpPr>
        <p:spPr>
          <a:xfrm flipV="1">
            <a:off x="6491288" y="5705475"/>
            <a:ext cx="0" cy="312738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>
            <a:stCxn id="160" idx="1"/>
            <a:endCxn id="114" idx="3"/>
          </p:cNvCxnSpPr>
          <p:nvPr/>
        </p:nvCxnSpPr>
        <p:spPr>
          <a:xfrm flipH="1">
            <a:off x="5345113" y="6142038"/>
            <a:ext cx="460375" cy="3175"/>
          </a:xfrm>
          <a:prstGeom prst="straightConnector1">
            <a:avLst/>
          </a:prstGeom>
          <a:ln w="9525">
            <a:solidFill>
              <a:srgbClr val="000000"/>
            </a:solidFill>
            <a:headEnd type="arrow" w="sm" len="sm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>
            <a:stCxn id="114" idx="2"/>
            <a:endCxn id="127" idx="0"/>
          </p:cNvCxnSpPr>
          <p:nvPr/>
        </p:nvCxnSpPr>
        <p:spPr>
          <a:xfrm>
            <a:off x="4659313" y="6269038"/>
            <a:ext cx="0" cy="241300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 flipH="1" flipV="1">
            <a:off x="5165725" y="5746750"/>
            <a:ext cx="3175" cy="273050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 flipV="1">
            <a:off x="4152900" y="5424488"/>
            <a:ext cx="0" cy="59372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62" idx="2"/>
            <a:endCxn id="127" idx="3"/>
          </p:cNvCxnSpPr>
          <p:nvPr/>
        </p:nvCxnSpPr>
        <p:spPr>
          <a:xfrm rot="5400000">
            <a:off x="4737100" y="3879850"/>
            <a:ext cx="3186113" cy="2328863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Elbow Connector 155"/>
          <p:cNvCxnSpPr>
            <a:stCxn id="111" idx="1"/>
            <a:endCxn id="113" idx="3"/>
          </p:cNvCxnSpPr>
          <p:nvPr/>
        </p:nvCxnSpPr>
        <p:spPr>
          <a:xfrm rot="10800000" flipV="1">
            <a:off x="5345113" y="5449888"/>
            <a:ext cx="638175" cy="169862"/>
          </a:xfrm>
          <a:prstGeom prst="bentConnector3">
            <a:avLst>
              <a:gd name="adj1" fmla="val 51988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Elbow Connector 157"/>
          <p:cNvCxnSpPr>
            <a:stCxn id="111" idx="1"/>
            <a:endCxn id="112" idx="3"/>
          </p:cNvCxnSpPr>
          <p:nvPr/>
        </p:nvCxnSpPr>
        <p:spPr>
          <a:xfrm rot="10800000">
            <a:off x="4986338" y="5297488"/>
            <a:ext cx="996950" cy="152400"/>
          </a:xfrm>
          <a:prstGeom prst="bentConnector3">
            <a:avLst>
              <a:gd name="adj1" fmla="val 33439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Rectangle 162"/>
          <p:cNvSpPr/>
          <p:nvPr/>
        </p:nvSpPr>
        <p:spPr>
          <a:xfrm>
            <a:off x="822325" y="5175250"/>
            <a:ext cx="1014413" cy="2492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Visualization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822325" y="5495925"/>
            <a:ext cx="1014413" cy="2508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Metrics</a:t>
            </a:r>
          </a:p>
        </p:txBody>
      </p:sp>
      <p:cxnSp>
        <p:nvCxnSpPr>
          <p:cNvPr id="165" name="Elbow Connector 164"/>
          <p:cNvCxnSpPr>
            <a:stCxn id="112" idx="1"/>
            <a:endCxn id="149" idx="3"/>
          </p:cNvCxnSpPr>
          <p:nvPr/>
        </p:nvCxnSpPr>
        <p:spPr>
          <a:xfrm rot="10800000" flipV="1">
            <a:off x="3416300" y="5297488"/>
            <a:ext cx="557213" cy="152400"/>
          </a:xfrm>
          <a:prstGeom prst="bentConnector3">
            <a:avLst>
              <a:gd name="adj1" fmla="val 50000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Elbow Connector 165"/>
          <p:cNvCxnSpPr>
            <a:stCxn id="113" idx="1"/>
            <a:endCxn id="149" idx="3"/>
          </p:cNvCxnSpPr>
          <p:nvPr/>
        </p:nvCxnSpPr>
        <p:spPr>
          <a:xfrm rot="10800000">
            <a:off x="3416300" y="5449888"/>
            <a:ext cx="915988" cy="169862"/>
          </a:xfrm>
          <a:prstGeom prst="bentConnector3">
            <a:avLst>
              <a:gd name="adj1" fmla="val 69412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Elbow Connector 169"/>
          <p:cNvCxnSpPr>
            <a:stCxn id="149" idx="1"/>
            <a:endCxn id="163" idx="3"/>
          </p:cNvCxnSpPr>
          <p:nvPr/>
        </p:nvCxnSpPr>
        <p:spPr>
          <a:xfrm rot="10800000">
            <a:off x="1836738" y="5299075"/>
            <a:ext cx="563562" cy="150813"/>
          </a:xfrm>
          <a:prstGeom prst="bentConnector3">
            <a:avLst>
              <a:gd name="adj1" fmla="val 50000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Elbow Connector 172"/>
          <p:cNvCxnSpPr>
            <a:stCxn id="149" idx="1"/>
            <a:endCxn id="164" idx="3"/>
          </p:cNvCxnSpPr>
          <p:nvPr/>
        </p:nvCxnSpPr>
        <p:spPr>
          <a:xfrm rot="10800000" flipV="1">
            <a:off x="1836738" y="5449888"/>
            <a:ext cx="563562" cy="171450"/>
          </a:xfrm>
          <a:prstGeom prst="bentConnector3">
            <a:avLst>
              <a:gd name="adj1" fmla="val 50000"/>
            </a:avLst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>
            <a:stCxn id="127" idx="1"/>
            <a:endCxn id="151" idx="3"/>
          </p:cNvCxnSpPr>
          <p:nvPr/>
        </p:nvCxnSpPr>
        <p:spPr>
          <a:xfrm flipH="1" flipV="1">
            <a:off x="3709988" y="6634163"/>
            <a:ext cx="442912" cy="317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>
            <a:endCxn id="128" idx="3"/>
          </p:cNvCxnSpPr>
          <p:nvPr/>
        </p:nvCxnSpPr>
        <p:spPr>
          <a:xfrm flipH="1" flipV="1">
            <a:off x="1147763" y="6208713"/>
            <a:ext cx="477837" cy="4762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>
            <a:stCxn id="151" idx="1"/>
          </p:cNvCxnSpPr>
          <p:nvPr/>
        </p:nvCxnSpPr>
        <p:spPr>
          <a:xfrm rot="10800000">
            <a:off x="2127250" y="6464300"/>
            <a:ext cx="576263" cy="169863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6" name="Elbow Connector 195"/>
          <p:cNvCxnSpPr>
            <a:stCxn id="149" idx="2"/>
            <a:endCxn id="114" idx="1"/>
          </p:cNvCxnSpPr>
          <p:nvPr/>
        </p:nvCxnSpPr>
        <p:spPr>
          <a:xfrm rot="16200000" flipH="1">
            <a:off x="3221038" y="5392737"/>
            <a:ext cx="439738" cy="1065213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46" name="TextBox 198"/>
          <p:cNvSpPr txBox="1">
            <a:spLocks noChangeArrowheads="1"/>
          </p:cNvSpPr>
          <p:nvPr/>
        </p:nvSpPr>
        <p:spPr bwMode="auto">
          <a:xfrm>
            <a:off x="3070225" y="5921375"/>
            <a:ext cx="6413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  <a:ea typeface="+mn-ea"/>
              </a:rPr>
              <a:t>Foundry</a:t>
            </a:r>
          </a:p>
          <a:p>
            <a:pPr algn="ctr" eaLnBrk="1" hangingPunct="1">
              <a:spcBef>
                <a:spcPts val="200"/>
              </a:spcBef>
            </a:pPr>
            <a:r>
              <a:rPr lang="en-US" sz="1000" i="1">
                <a:solidFill>
                  <a:srgbClr val="000000"/>
                </a:solidFill>
                <a:latin typeface="Calibri" pitchFamily="34" charset="0"/>
                <a:ea typeface="+mn-ea"/>
              </a:rPr>
              <a:t>Design</a:t>
            </a:r>
          </a:p>
        </p:txBody>
      </p:sp>
      <p:cxnSp>
        <p:nvCxnSpPr>
          <p:cNvPr id="201" name="Straight Arrow Connector 200"/>
          <p:cNvCxnSpPr/>
          <p:nvPr/>
        </p:nvCxnSpPr>
        <p:spPr>
          <a:xfrm flipV="1">
            <a:off x="4602163" y="1206500"/>
            <a:ext cx="0" cy="263525"/>
          </a:xfrm>
          <a:prstGeom prst="straightConnector1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 flipH="1" flipV="1">
            <a:off x="411163" y="4930775"/>
            <a:ext cx="0" cy="1020763"/>
          </a:xfrm>
          <a:prstGeom prst="straightConnector1">
            <a:avLst/>
          </a:prstGeom>
          <a:ln w="9525">
            <a:solidFill>
              <a:srgbClr val="00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062912" y="1082037"/>
            <a:ext cx="1081088" cy="83099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Arial" charset="0"/>
                <a:ea typeface="+mn-ea"/>
              </a:rPr>
              <a:t>Legend: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rial" charset="0"/>
                <a:ea typeface="+mn-ea"/>
              </a:rPr>
              <a:t>    Demo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rial" charset="0"/>
                <a:ea typeface="+mn-ea"/>
              </a:rPr>
              <a:t>    Integrate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rial" charset="0"/>
                <a:ea typeface="+mn-ea"/>
              </a:rPr>
              <a:t>    Develop</a:t>
            </a:r>
            <a:endParaRPr lang="en-US" sz="1200" dirty="0">
              <a:solidFill>
                <a:prstClr val="black"/>
              </a:solidFill>
              <a:latin typeface="Arial" charset="0"/>
              <a:ea typeface="+mn-ea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8076080" y="1492893"/>
            <a:ext cx="156871" cy="1761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8076080" y="1300503"/>
            <a:ext cx="156871" cy="1761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5" dist="22987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8288" rIns="0" bIns="18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8076080" y="1697567"/>
            <a:ext cx="156871" cy="1761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8407400" y="3514726"/>
            <a:ext cx="506413" cy="2460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smtClean="0">
                <a:solidFill>
                  <a:prstClr val="black"/>
                </a:solidFill>
              </a:rPr>
              <a:t>Mobility</a:t>
            </a:r>
            <a:endParaRPr lang="en-US" sz="1000" dirty="0">
              <a:solidFill>
                <a:prstClr val="black"/>
              </a:solidFill>
            </a:endParaRPr>
          </a:p>
        </p:txBody>
      </p:sp>
      <p:cxnSp>
        <p:nvCxnSpPr>
          <p:cNvPr id="124" name="Elbow Connector 123"/>
          <p:cNvCxnSpPr>
            <a:stCxn id="62" idx="2"/>
            <a:endCxn id="122" idx="1"/>
          </p:cNvCxnSpPr>
          <p:nvPr/>
        </p:nvCxnSpPr>
        <p:spPr>
          <a:xfrm rot="16200000" flipH="1">
            <a:off x="7857728" y="3088085"/>
            <a:ext cx="186532" cy="912812"/>
          </a:xfrm>
          <a:prstGeom prst="bentConnector2">
            <a:avLst/>
          </a:prstGeom>
          <a:ln w="9525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39999" y="555979"/>
            <a:ext cx="2372765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7575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  <a:latin typeface="Arial" charset="0"/>
                <a:ea typeface="+mn-ea"/>
                <a:sym typeface="Wingdings" pitchFamily="2" charset="2"/>
              </a:rPr>
              <a:t> 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ea typeface="+mn-ea"/>
              </a:rPr>
              <a:t>OPEN SOURCE!!!</a:t>
            </a:r>
            <a:endParaRPr lang="en-US" sz="1800" dirty="0">
              <a:solidFill>
                <a:srgbClr val="FFFF00"/>
              </a:solidFill>
              <a:latin typeface="Arial" charset="0"/>
              <a:ea typeface="+mn-ea"/>
            </a:endParaRPr>
          </a:p>
        </p:txBody>
      </p:sp>
      <p:sp>
        <p:nvSpPr>
          <p:cNvPr id="4" name="Oval 3"/>
          <p:cNvSpPr/>
          <p:nvPr/>
        </p:nvSpPr>
        <p:spPr>
          <a:xfrm>
            <a:off x="7246143" y="4930775"/>
            <a:ext cx="520470" cy="36909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FF00"/>
                </a:solidFill>
              </a:rPr>
              <a:t>?</a:t>
            </a:r>
          </a:p>
        </p:txBody>
      </p:sp>
      <p:sp>
        <p:nvSpPr>
          <p:cNvPr id="125" name="Oval 124"/>
          <p:cNvSpPr/>
          <p:nvPr/>
        </p:nvSpPr>
        <p:spPr>
          <a:xfrm>
            <a:off x="2644775" y="3696494"/>
            <a:ext cx="520470" cy="36909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FF00"/>
                </a:solidFill>
              </a:rPr>
              <a:t>?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206374" y="5044280"/>
            <a:ext cx="8875713" cy="1720057"/>
          </a:xfrm>
          <a:prstGeom prst="wedgeRectCallout">
            <a:avLst>
              <a:gd name="adj1" fmla="val 16540"/>
              <a:gd name="adj2" fmla="val -188825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Demonstration: Composition of Dynamic System Simulation with New Modelica Simulation Infrastructure, Modeling of Test Benches for KPP’s, Synthesis of Modelica System Simulations  from Modelica Components and Bond Graphs.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Current Work:  Full support of </a:t>
            </a:r>
            <a:r>
              <a:rPr lang="en-US" sz="2000" dirty="0" err="1" smtClean="0">
                <a:solidFill>
                  <a:schemeClr val="tx1"/>
                </a:solidFill>
              </a:rPr>
              <a:t>OpenModelica</a:t>
            </a:r>
            <a:r>
              <a:rPr lang="en-US" sz="2000" dirty="0" smtClean="0">
                <a:solidFill>
                  <a:schemeClr val="tx1"/>
                </a:solidFill>
              </a:rPr>
              <a:t> 1.8 and </a:t>
            </a:r>
            <a:r>
              <a:rPr lang="en-US" sz="2000" dirty="0" err="1" smtClean="0">
                <a:solidFill>
                  <a:schemeClr val="tx1"/>
                </a:solidFill>
              </a:rPr>
              <a:t>Dymola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Future: Multiple Levels of Abstraction, Modelica Issues, Visualization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48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Dashboard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722437"/>
            <a:ext cx="5867400" cy="4525963"/>
          </a:xfrm>
        </p:spPr>
        <p:txBody>
          <a:bodyPr>
            <a:noAutofit/>
          </a:bodyPr>
          <a:lstStyle/>
          <a:p>
            <a:r>
              <a:rPr lang="en-US" sz="1800" dirty="0" smtClean="0"/>
              <a:t>Purpose </a:t>
            </a:r>
          </a:p>
          <a:p>
            <a:pPr lvl="1"/>
            <a:r>
              <a:rPr lang="en-US" sz="1400" dirty="0" smtClean="0"/>
              <a:t>Rank Competition Designs</a:t>
            </a:r>
          </a:p>
          <a:p>
            <a:pPr lvl="1"/>
            <a:r>
              <a:rPr lang="en-US" sz="1400" dirty="0" smtClean="0"/>
              <a:t>Parametric &amp; Discrete Design Space Visualization &amp; Analysis</a:t>
            </a:r>
          </a:p>
          <a:p>
            <a:pPr lvl="1"/>
            <a:r>
              <a:rPr lang="en-US" sz="1400" dirty="0" smtClean="0"/>
              <a:t>Two Users: FANG Administrator and FANG Participant</a:t>
            </a:r>
          </a:p>
          <a:p>
            <a:r>
              <a:rPr lang="en-US" sz="1800" dirty="0" smtClean="0"/>
              <a:t>Functionality (Design Mock-Ups)</a:t>
            </a:r>
          </a:p>
          <a:p>
            <a:pPr lvl="1"/>
            <a:r>
              <a:rPr lang="en-US" sz="1400" dirty="0" smtClean="0"/>
              <a:t>Rank Designs Using MAUF</a:t>
            </a:r>
          </a:p>
          <a:p>
            <a:pPr lvl="1"/>
            <a:r>
              <a:rPr lang="en-US" sz="1400" dirty="0" smtClean="0"/>
              <a:t>Design Space Exploration</a:t>
            </a:r>
          </a:p>
          <a:p>
            <a:pPr lvl="2"/>
            <a:r>
              <a:rPr lang="en-US" sz="1200" dirty="0" smtClean="0"/>
              <a:t>Search , Find, &amp; View Existing Designs (CAD, Models, &amp;Test Benches)</a:t>
            </a:r>
          </a:p>
          <a:p>
            <a:pPr lvl="2"/>
            <a:r>
              <a:rPr lang="en-US" sz="1200" dirty="0" smtClean="0"/>
              <a:t>Filter by Requirement or Component Type</a:t>
            </a:r>
          </a:p>
          <a:p>
            <a:pPr lvl="1"/>
            <a:r>
              <a:rPr lang="en-US" sz="1400" dirty="0" smtClean="0"/>
              <a:t>Design Space Analysis</a:t>
            </a:r>
          </a:p>
          <a:p>
            <a:pPr lvl="2"/>
            <a:r>
              <a:rPr lang="en-US" sz="1200" dirty="0" smtClean="0"/>
              <a:t>Filter and View Point Designs by Requirements and Respective Value Setting</a:t>
            </a:r>
          </a:p>
          <a:p>
            <a:pPr lvl="2"/>
            <a:r>
              <a:rPr lang="en-US" sz="1200" dirty="0" smtClean="0"/>
              <a:t>At Sub-system and System Level</a:t>
            </a:r>
          </a:p>
          <a:p>
            <a:pPr lvl="2"/>
            <a:r>
              <a:rPr lang="en-US" sz="1200" dirty="0" smtClean="0"/>
              <a:t>Includes FANG Participant’s Design and Submitted FANG Designs</a:t>
            </a:r>
          </a:p>
          <a:p>
            <a:pPr lvl="1"/>
            <a:r>
              <a:rPr lang="en-US" sz="1400" dirty="0" smtClean="0"/>
              <a:t>Single Design Analysis</a:t>
            </a:r>
          </a:p>
          <a:p>
            <a:pPr lvl="2"/>
            <a:r>
              <a:rPr lang="en-US" sz="1200" dirty="0" smtClean="0"/>
              <a:t>View and Analyze Results for a Specific Design (Parametric or Discrete)</a:t>
            </a:r>
          </a:p>
          <a:p>
            <a:pPr lvl="2"/>
            <a:r>
              <a:rPr lang="en-US" sz="1200" dirty="0" smtClean="0"/>
              <a:t>At Component, Sub-System, or System Level</a:t>
            </a:r>
          </a:p>
          <a:p>
            <a:pPr lvl="1"/>
            <a:r>
              <a:rPr lang="en-US" sz="1400" dirty="0" smtClean="0"/>
              <a:t>Discipline Specific Tabs (Dynamics, Thermal, CFD, Human, etc.)</a:t>
            </a:r>
          </a:p>
          <a:p>
            <a:endParaRPr lang="en-US" sz="1800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676400"/>
            <a:ext cx="2659733" cy="457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452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Dashboard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924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Visualization Techniques</a:t>
            </a:r>
          </a:p>
          <a:p>
            <a:pPr lvl="1"/>
            <a:r>
              <a:rPr lang="en-US" sz="1800" dirty="0" smtClean="0"/>
              <a:t>User Configurable Web Pages</a:t>
            </a:r>
          </a:p>
          <a:p>
            <a:pPr lvl="1"/>
            <a:r>
              <a:rPr lang="en-US" sz="1800" dirty="0" smtClean="0"/>
              <a:t>Graphs Interlinked to One Another and to  Centralized Controls</a:t>
            </a:r>
          </a:p>
          <a:p>
            <a:pPr lvl="1"/>
            <a:r>
              <a:rPr lang="en-US" sz="1800" dirty="0" err="1" smtClean="0"/>
              <a:t>Javascript</a:t>
            </a:r>
            <a:r>
              <a:rPr lang="en-US" sz="1800" dirty="0" smtClean="0"/>
              <a:t> Language and Jason Data Format</a:t>
            </a:r>
          </a:p>
          <a:p>
            <a:pPr lvl="1"/>
            <a:r>
              <a:rPr lang="en-US" sz="1800" dirty="0" smtClean="0"/>
              <a:t>Use D3 for Graphics – Open Source Data Visualization </a:t>
            </a:r>
            <a:r>
              <a:rPr lang="en-US" sz="1800" dirty="0" err="1" smtClean="0"/>
              <a:t>Javascript</a:t>
            </a:r>
            <a:r>
              <a:rPr lang="en-US" sz="1800" dirty="0" smtClean="0"/>
              <a:t> Library</a:t>
            </a:r>
          </a:p>
          <a:p>
            <a:pPr lvl="1"/>
            <a:r>
              <a:rPr lang="en-US" sz="1800" dirty="0" smtClean="0"/>
              <a:t>Client Server Architecture</a:t>
            </a:r>
          </a:p>
          <a:p>
            <a:pPr lvl="1"/>
            <a:r>
              <a:rPr lang="en-US" sz="1800" dirty="0" smtClean="0"/>
              <a:t>Local Operation</a:t>
            </a:r>
          </a:p>
          <a:p>
            <a:pPr lvl="1"/>
            <a:r>
              <a:rPr lang="en-US" sz="1800" dirty="0" smtClean="0"/>
              <a:t>Also Portability with </a:t>
            </a:r>
            <a:r>
              <a:rPr lang="en-US" sz="1800" dirty="0" err="1" smtClean="0"/>
              <a:t>VehicleForge</a:t>
            </a:r>
            <a:endParaRPr lang="en-US" sz="1800" dirty="0" smtClean="0"/>
          </a:p>
          <a:p>
            <a:r>
              <a:rPr lang="en-US" sz="2400" dirty="0" smtClean="0"/>
              <a:t>Data Source</a:t>
            </a:r>
          </a:p>
          <a:p>
            <a:pPr lvl="1"/>
            <a:r>
              <a:rPr lang="en-US" sz="2000" dirty="0" smtClean="0"/>
              <a:t>Requirements and MAUF from FANG</a:t>
            </a:r>
          </a:p>
          <a:p>
            <a:pPr lvl="1"/>
            <a:r>
              <a:rPr lang="en-US" sz="2000" dirty="0" smtClean="0"/>
              <a:t>DESERT Feasible Design Spaces</a:t>
            </a:r>
          </a:p>
          <a:p>
            <a:pPr lvl="1"/>
            <a:r>
              <a:rPr lang="en-US" sz="2000" dirty="0" smtClean="0"/>
              <a:t>METAX Test Benches and Simulations (e.g. Dynamics)</a:t>
            </a:r>
          </a:p>
          <a:p>
            <a:pPr lvl="1"/>
            <a:r>
              <a:rPr lang="en-US" sz="2000" dirty="0" smtClean="0"/>
              <a:t>METAX PET Simulations</a:t>
            </a:r>
          </a:p>
          <a:p>
            <a:pPr lvl="1"/>
            <a:r>
              <a:rPr lang="en-US" sz="2000" dirty="0" smtClean="0"/>
              <a:t>Incrementally Build Set</a:t>
            </a:r>
          </a:p>
          <a:p>
            <a:r>
              <a:rPr lang="en-US" sz="2400" dirty="0" smtClean="0"/>
              <a:t>Dashboard Prototype Demo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5315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Back-Up: D3 Pros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81680"/>
            <a:ext cx="7848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Open Source (no restrictions)</a:t>
            </a:r>
          </a:p>
          <a:p>
            <a:r>
              <a:rPr lang="en-US" sz="2400" dirty="0" err="1" smtClean="0"/>
              <a:t>Javascript</a:t>
            </a:r>
            <a:r>
              <a:rPr lang="en-US" sz="2400" dirty="0" smtClean="0"/>
              <a:t> versus Java – supports easier web development</a:t>
            </a:r>
          </a:p>
          <a:p>
            <a:r>
              <a:rPr lang="en-US" sz="2400" dirty="0" smtClean="0"/>
              <a:t>Library versus stand alone software</a:t>
            </a:r>
          </a:p>
          <a:p>
            <a:r>
              <a:rPr lang="en-US" sz="2400" dirty="0" smtClean="0"/>
              <a:t>Requires no additional software other than web browser</a:t>
            </a:r>
          </a:p>
          <a:p>
            <a:r>
              <a:rPr lang="en-US" sz="2400" dirty="0" smtClean="0"/>
              <a:t>Data with </a:t>
            </a:r>
            <a:r>
              <a:rPr lang="en-US" sz="2400" dirty="0" err="1" smtClean="0"/>
              <a:t>Javascript</a:t>
            </a:r>
            <a:r>
              <a:rPr lang="en-US" sz="2400" dirty="0" smtClean="0"/>
              <a:t> can be hosted and shared easier</a:t>
            </a:r>
          </a:p>
          <a:p>
            <a:r>
              <a:rPr lang="en-US" sz="2400" dirty="0" smtClean="0"/>
              <a:t>Larger user group community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pic>
        <p:nvPicPr>
          <p:cNvPr id="2050" name="Picture 2" descr="http://vis.stanford.edu/images/figures/d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4648200"/>
            <a:ext cx="5676900" cy="22707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015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658" y="5074574"/>
            <a:ext cx="1811326" cy="1295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ight Arrow 17"/>
          <p:cNvSpPr/>
          <p:nvPr/>
        </p:nvSpPr>
        <p:spPr>
          <a:xfrm>
            <a:off x="5815056" y="1404587"/>
            <a:ext cx="346635" cy="266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658" y="1118001"/>
            <a:ext cx="2712570" cy="152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465100" y="596209"/>
            <a:ext cx="3489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Specify Evaluation of Key System  Metrics via Test Bench</a:t>
            </a:r>
            <a:endParaRPr lang="en-US" sz="1600" i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763" y="2796603"/>
            <a:ext cx="4595091" cy="1278742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853" y="4744373"/>
            <a:ext cx="1735520" cy="1293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9" name="Group 28"/>
          <p:cNvGrpSpPr/>
          <p:nvPr/>
        </p:nvGrpSpPr>
        <p:grpSpPr>
          <a:xfrm>
            <a:off x="6891187" y="4744373"/>
            <a:ext cx="2002340" cy="1396035"/>
            <a:chOff x="3733800" y="3932107"/>
            <a:chExt cx="5415321" cy="2853052"/>
          </a:xfrm>
        </p:grpSpPr>
        <p:pic>
          <p:nvPicPr>
            <p:cNvPr id="31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4286" y="3976236"/>
              <a:ext cx="994236" cy="899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2286" y="5358632"/>
              <a:ext cx="1256835" cy="11439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3800" y="3962710"/>
              <a:ext cx="1054226" cy="28006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6" y="3949226"/>
              <a:ext cx="1065451" cy="28359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3477" y="3936590"/>
              <a:ext cx="1126179" cy="28485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6" name="Picture 5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9083" y="3932107"/>
              <a:ext cx="1155203" cy="28530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7" name="Right Arrow 36"/>
          <p:cNvSpPr/>
          <p:nvPr/>
        </p:nvSpPr>
        <p:spPr>
          <a:xfrm>
            <a:off x="6308437" y="5208300"/>
            <a:ext cx="582750" cy="52425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rot="5400000">
            <a:off x="5608187" y="2377059"/>
            <a:ext cx="582750" cy="52425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5978287" y="2796603"/>
            <a:ext cx="2762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</a:rPr>
              <a:t>Compose Components</a:t>
            </a:r>
          </a:p>
          <a:p>
            <a:pPr algn="ctr"/>
            <a:r>
              <a:rPr lang="en-US" sz="1600" i="1" dirty="0" smtClean="0">
                <a:solidFill>
                  <a:schemeClr val="bg1"/>
                </a:solidFill>
              </a:rPr>
              <a:t>Into System Simulation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607713" y="4181191"/>
            <a:ext cx="2374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Map to Simulink</a:t>
            </a:r>
          </a:p>
          <a:p>
            <a:pPr algn="ctr"/>
            <a:r>
              <a:rPr lang="en-US" sz="1600" i="1" dirty="0" smtClean="0"/>
              <a:t> &amp; </a:t>
            </a:r>
            <a:r>
              <a:rPr lang="en-US" sz="1600" i="1" dirty="0" err="1" smtClean="0"/>
              <a:t>Modelica</a:t>
            </a:r>
            <a:endParaRPr lang="en-US" sz="1600" i="1" dirty="0"/>
          </a:p>
        </p:txBody>
      </p:sp>
      <p:sp>
        <p:nvSpPr>
          <p:cNvPr id="42" name="Right Arrow 41"/>
          <p:cNvSpPr/>
          <p:nvPr/>
        </p:nvSpPr>
        <p:spPr>
          <a:xfrm rot="5400000">
            <a:off x="5261552" y="3871340"/>
            <a:ext cx="582750" cy="52425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6993291" y="6140408"/>
            <a:ext cx="1874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Execute &amp; </a:t>
            </a:r>
          </a:p>
          <a:p>
            <a:pPr algn="ctr"/>
            <a:r>
              <a:rPr lang="en-US" sz="1400" i="1" dirty="0" smtClean="0"/>
              <a:t>Compute Metrics</a:t>
            </a:r>
            <a:endParaRPr lang="en-US" sz="1400" i="1" dirty="0"/>
          </a:p>
        </p:txBody>
      </p:sp>
      <p:sp>
        <p:nvSpPr>
          <p:cNvPr id="38" name="Title 37"/>
          <p:cNvSpPr>
            <a:spLocks noGrp="1"/>
          </p:cNvSpPr>
          <p:nvPr>
            <p:ph type="title"/>
          </p:nvPr>
        </p:nvSpPr>
        <p:spPr>
          <a:xfrm>
            <a:off x="485979" y="44866"/>
            <a:ext cx="8222591" cy="730787"/>
          </a:xfrm>
        </p:spPr>
        <p:txBody>
          <a:bodyPr/>
          <a:lstStyle/>
          <a:p>
            <a:r>
              <a:rPr lang="en-US" sz="2800" dirty="0" smtClean="0"/>
              <a:t>Multi-Physics Linear Diff Eq. Simulation</a:t>
            </a:r>
            <a:endParaRPr lang="en-US" sz="2800" dirty="0"/>
          </a:p>
        </p:txBody>
      </p:sp>
      <p:sp>
        <p:nvSpPr>
          <p:cNvPr id="47" name="TextBox 46"/>
          <p:cNvSpPr txBox="1"/>
          <p:nvPr/>
        </p:nvSpPr>
        <p:spPr>
          <a:xfrm>
            <a:off x="41555" y="1404587"/>
            <a:ext cx="4277709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u="sng" dirty="0" smtClean="0"/>
              <a:t>Underpinnings</a:t>
            </a:r>
          </a:p>
          <a:p>
            <a:r>
              <a:rPr lang="en-US" sz="1800" dirty="0" smtClean="0"/>
              <a:t>Compositional Components</a:t>
            </a:r>
          </a:p>
          <a:p>
            <a:r>
              <a:rPr lang="en-US" sz="1800" dirty="0" smtClean="0"/>
              <a:t>Dynamics Test Bench == Executable Metric</a:t>
            </a:r>
          </a:p>
          <a:p>
            <a:endParaRPr lang="en-US" sz="1800" dirty="0"/>
          </a:p>
          <a:p>
            <a:r>
              <a:rPr lang="en-US" sz="1800" b="1" u="sng" dirty="0" smtClean="0"/>
              <a:t>Challenges</a:t>
            </a:r>
          </a:p>
          <a:p>
            <a:r>
              <a:rPr lang="en-US" sz="1800" dirty="0" smtClean="0"/>
              <a:t>Scalability</a:t>
            </a:r>
          </a:p>
          <a:p>
            <a:r>
              <a:rPr lang="en-US" sz="1800" dirty="0" smtClean="0"/>
              <a:t>Managing Levels of Abstraction</a:t>
            </a:r>
          </a:p>
          <a:p>
            <a:r>
              <a:rPr lang="en-US" sz="1800" dirty="0" smtClean="0"/>
              <a:t>Stability of Simulations</a:t>
            </a:r>
          </a:p>
          <a:p>
            <a:r>
              <a:rPr lang="en-US" sz="1800" dirty="0" smtClean="0"/>
              <a:t>Open Source Tools</a:t>
            </a:r>
          </a:p>
          <a:p>
            <a:r>
              <a:rPr lang="en-US" sz="1800" dirty="0" smtClean="0"/>
              <a:t>Understanding/Visualization</a:t>
            </a:r>
          </a:p>
          <a:p>
            <a:endParaRPr lang="en-US" sz="1800" dirty="0"/>
          </a:p>
          <a:p>
            <a:r>
              <a:rPr lang="en-US" sz="1800" b="1" u="sng" dirty="0" smtClean="0"/>
              <a:t>End State</a:t>
            </a:r>
          </a:p>
          <a:p>
            <a:r>
              <a:rPr lang="en-US" sz="1800" dirty="0" smtClean="0"/>
              <a:t>Support for Multiple Solvers</a:t>
            </a:r>
          </a:p>
          <a:p>
            <a:r>
              <a:rPr lang="en-US" sz="1800" dirty="0" smtClean="0"/>
              <a:t>(Simulink, </a:t>
            </a:r>
            <a:r>
              <a:rPr lang="en-US" sz="1800" dirty="0" err="1" smtClean="0"/>
              <a:t>Modelica</a:t>
            </a:r>
            <a:r>
              <a:rPr lang="en-US" sz="1800" dirty="0" smtClean="0"/>
              <a:t> (open &amp; commercial)</a:t>
            </a:r>
          </a:p>
          <a:p>
            <a:r>
              <a:rPr lang="en-US" sz="1800" dirty="0" smtClean="0"/>
              <a:t>Mixed Simulation (Causal &amp; </a:t>
            </a:r>
            <a:r>
              <a:rPr lang="en-US" sz="1800" dirty="0" err="1" smtClean="0"/>
              <a:t>Acausal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Cloud-Based Execution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9408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Dynamics Test Bench Modeling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1524000"/>
            <a:ext cx="7772400" cy="4648200"/>
          </a:xfrm>
        </p:spPr>
        <p:txBody>
          <a:bodyPr/>
          <a:lstStyle/>
          <a:p>
            <a:r>
              <a:rPr lang="en-US" dirty="0" smtClean="0"/>
              <a:t>Prior Tool Status: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-Causal Native Bond Graph Interfaces</a:t>
            </a:r>
          </a:p>
          <a:p>
            <a:pPr lvl="1"/>
            <a:r>
              <a:rPr lang="en-US" dirty="0" smtClean="0"/>
              <a:t>Simulink-Based </a:t>
            </a:r>
            <a:r>
              <a:rPr lang="en-US" dirty="0" err="1" smtClean="0"/>
              <a:t>Toolchain</a:t>
            </a:r>
            <a:endParaRPr lang="en-US" dirty="0" smtClean="0"/>
          </a:p>
          <a:p>
            <a:pPr lvl="1"/>
            <a:r>
              <a:rPr lang="en-US" dirty="0" smtClean="0"/>
              <a:t>IFV Abstract/High-Level Models</a:t>
            </a:r>
          </a:p>
          <a:p>
            <a:r>
              <a:rPr lang="en-US" dirty="0" smtClean="0"/>
              <a:t>Current Focus: Modelica – Open Source</a:t>
            </a:r>
          </a:p>
          <a:p>
            <a:pPr lvl="1"/>
            <a:r>
              <a:rPr lang="en-US" dirty="0" smtClean="0"/>
              <a:t>A-Causal Native Modelica Flow Port Interfaces</a:t>
            </a:r>
          </a:p>
          <a:p>
            <a:pPr lvl="1"/>
            <a:r>
              <a:rPr lang="en-US" dirty="0" smtClean="0"/>
              <a:t>Working on Modelica Targets</a:t>
            </a:r>
          </a:p>
          <a:p>
            <a:pPr lvl="2"/>
            <a:r>
              <a:rPr lang="en-US" dirty="0" smtClean="0"/>
              <a:t>Bond-Graph </a:t>
            </a:r>
            <a:r>
              <a:rPr lang="en-US" dirty="0" smtClean="0">
                <a:sym typeface="Wingdings" pitchFamily="2" charset="2"/>
              </a:rPr>
              <a:t> Modelica System Sims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Modelica Components  Modelica System Sims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Testing Modelica Tools (Mixed Results)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7/12/00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FFBB-850B-4E4C-98CA-16C2BC868D3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171" y="5334000"/>
            <a:ext cx="2407770" cy="1350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649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991600" cy="4648200"/>
          </a:xfrm>
        </p:spPr>
        <p:txBody>
          <a:bodyPr/>
          <a:lstStyle/>
          <a:p>
            <a:pPr marL="171450" lvl="0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r>
              <a:rPr lang="en-US" sz="2000" dirty="0"/>
              <a:t>Structure of Dynamics Language</a:t>
            </a: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r>
              <a:rPr lang="en-US" sz="1800" dirty="0"/>
              <a:t>Power: each power port has two </a:t>
            </a:r>
            <a:r>
              <a:rPr lang="en-US" sz="1800" dirty="0" smtClean="0"/>
              <a:t>physical </a:t>
            </a:r>
            <a:r>
              <a:rPr lang="en-US" sz="1800" dirty="0"/>
              <a:t>variables (</a:t>
            </a:r>
            <a:r>
              <a:rPr lang="en-US" sz="1800" dirty="0" smtClean="0"/>
              <a:t>flow and non-flow)</a:t>
            </a:r>
            <a:endParaRPr lang="en-US" sz="1800" dirty="0"/>
          </a:p>
          <a:p>
            <a:pPr marL="1085850" lvl="2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r>
              <a:rPr lang="en-US" sz="1600" dirty="0"/>
              <a:t>Electrical (voltage, current [flow])</a:t>
            </a:r>
          </a:p>
          <a:p>
            <a:pPr marL="1085850" lvl="2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r>
              <a:rPr lang="en-US" sz="1600" dirty="0"/>
              <a:t>Mechanical Structure (Position, Force [flow]; Angle, Torque [flow])</a:t>
            </a:r>
          </a:p>
          <a:p>
            <a:pPr marL="1085850" lvl="2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r>
              <a:rPr lang="en-US" sz="1600" dirty="0"/>
              <a:t>Hydraulic System (Pressure, Mass flow [flow])</a:t>
            </a:r>
          </a:p>
          <a:p>
            <a:pPr marL="1085850" lvl="2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r>
              <a:rPr lang="en-US" sz="1600" dirty="0"/>
              <a:t>Thermal (Temperature, Heat Flow [flow</a:t>
            </a:r>
            <a:r>
              <a:rPr lang="en-US" sz="1600" dirty="0" smtClean="0"/>
              <a:t>])</a:t>
            </a:r>
          </a:p>
          <a:p>
            <a:pPr marL="1085850" lvl="2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r>
              <a:rPr lang="en-US" sz="1600" dirty="0" err="1" smtClean="0"/>
              <a:t>Acausal</a:t>
            </a:r>
            <a:endParaRPr lang="en-US" sz="1600" dirty="0"/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r>
              <a:rPr lang="en-US" sz="1800" dirty="0"/>
              <a:t>Signal ports represent real (scalar) variables</a:t>
            </a:r>
            <a:r>
              <a:rPr lang="en-US" sz="1800" dirty="0" smtClean="0"/>
              <a:t>. (Causal)</a:t>
            </a:r>
            <a:endParaRPr lang="en-US" sz="1800" dirty="0"/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r>
              <a:rPr lang="en-US" sz="1800" dirty="0" smtClean="0"/>
              <a:t>Parameters (Static)</a:t>
            </a:r>
            <a:endParaRPr lang="en-US" sz="1800" dirty="0"/>
          </a:p>
          <a:p>
            <a:pPr marL="171450" lvl="0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endParaRPr lang="en-US" sz="2000" dirty="0"/>
          </a:p>
          <a:p>
            <a:pPr marL="171450" lvl="0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r>
              <a:rPr lang="en-US" sz="2000" dirty="0"/>
              <a:t>Semantics of </a:t>
            </a:r>
            <a:r>
              <a:rPr lang="en-US" sz="2000" dirty="0" smtClean="0"/>
              <a:t>connections</a:t>
            </a: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r>
              <a:rPr lang="en-US" sz="1800" dirty="0" smtClean="0"/>
              <a:t>Power/Flow Connections</a:t>
            </a:r>
          </a:p>
          <a:p>
            <a:pPr marL="1085850" lvl="2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r>
              <a:rPr lang="en-US" sz="1600" dirty="0" smtClean="0"/>
              <a:t>All </a:t>
            </a:r>
            <a:r>
              <a:rPr lang="en-US" sz="1600" dirty="0"/>
              <a:t>non-flow variables are equal.</a:t>
            </a:r>
          </a:p>
          <a:p>
            <a:pPr marL="1085850" lvl="2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r>
              <a:rPr lang="en-US" sz="1600" dirty="0"/>
              <a:t>The sum of the flow variables are equal to 0.</a:t>
            </a: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r>
              <a:rPr lang="en-US" sz="1800" dirty="0"/>
              <a:t>Signal connections can have a </a:t>
            </a:r>
            <a:r>
              <a:rPr lang="en-US" sz="1800" dirty="0" smtClean="0"/>
              <a:t>time-dependent </a:t>
            </a:r>
            <a:r>
              <a:rPr lang="en-US" sz="1800" dirty="0"/>
              <a:t>value.</a:t>
            </a: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r>
              <a:rPr lang="en-US" sz="1800" dirty="0"/>
              <a:t>Parameters </a:t>
            </a:r>
            <a:r>
              <a:rPr lang="en-US" sz="1800" dirty="0" smtClean="0"/>
              <a:t>are </a:t>
            </a:r>
            <a:r>
              <a:rPr lang="en-US" sz="1800" dirty="0"/>
              <a:t>used to initialize the model, </a:t>
            </a:r>
            <a:r>
              <a:rPr lang="en-US" sz="1800" dirty="0" smtClean="0"/>
              <a:t>value determined at instantiation</a:t>
            </a: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endParaRPr lang="en-US" sz="1800" dirty="0" smtClean="0"/>
          </a:p>
          <a:p>
            <a:pPr marL="228600" indent="-171450" fontAlgn="auto">
              <a:spcBef>
                <a:spcPts val="0"/>
              </a:spcBef>
              <a:spcAft>
                <a:spcPts val="0"/>
              </a:spcAft>
              <a:buClrTx/>
              <a:buFontTx/>
              <a:buChar char="-"/>
              <a:defRPr/>
            </a:pPr>
            <a:r>
              <a:rPr lang="en-US" sz="2000" dirty="0"/>
              <a:t>Multiple Levels of abstraction (Modelica Only)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7/12/00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A57D-7290-43B7-9CE1-2BE8AFF1B70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9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991600" cy="4648200"/>
          </a:xfrm>
        </p:spPr>
        <p:txBody>
          <a:bodyPr/>
          <a:lstStyle/>
          <a:p>
            <a:pPr marL="171450" lvl="0" indent="-171450">
              <a:buFontTx/>
              <a:buChar char="-"/>
            </a:pPr>
            <a:r>
              <a:rPr lang="en-US" sz="1800" dirty="0" smtClean="0"/>
              <a:t>Electro-mechanical </a:t>
            </a:r>
            <a:r>
              <a:rPr lang="en-US" sz="1800" dirty="0"/>
              <a:t>motor example</a:t>
            </a:r>
            <a:r>
              <a:rPr lang="en-US" sz="1800" dirty="0" smtClean="0"/>
              <a:t>.</a:t>
            </a:r>
          </a:p>
          <a:p>
            <a:pPr marL="628650" lvl="1" indent="-171450">
              <a:buFontTx/>
              <a:buChar char="-"/>
            </a:pPr>
            <a:r>
              <a:rPr lang="en-US" sz="1600" dirty="0" smtClean="0"/>
              <a:t>Modelica Component Specification (unknowns and equations: 91) </a:t>
            </a:r>
            <a:r>
              <a:rPr lang="en-US" sz="1600" dirty="0" smtClean="0">
                <a:sym typeface="Wingdings" pitchFamily="2" charset="2"/>
              </a:rPr>
              <a:t> Simulation</a:t>
            </a:r>
            <a:endParaRPr lang="en-US" sz="1600" dirty="0" smtClean="0"/>
          </a:p>
          <a:p>
            <a:pPr marL="628650" lvl="1" indent="-171450">
              <a:buFontTx/>
              <a:buChar char="-"/>
            </a:pPr>
            <a:r>
              <a:rPr lang="en-US" sz="1600" dirty="0" smtClean="0"/>
              <a:t>Bond Graph Component Specification </a:t>
            </a:r>
            <a:r>
              <a:rPr lang="en-US" sz="1600" dirty="0" smtClean="0">
                <a:sym typeface="Wingdings" pitchFamily="2" charset="2"/>
              </a:rPr>
              <a:t> Simulation</a:t>
            </a:r>
            <a:endParaRPr lang="en-US" sz="1600" dirty="0"/>
          </a:p>
          <a:p>
            <a:pPr marL="1085850" lvl="2" indent="-171450">
              <a:buFontTx/>
              <a:buChar char="-"/>
            </a:pPr>
            <a:r>
              <a:rPr lang="en-US" sz="1400" dirty="0"/>
              <a:t>Modelica hierarchical model </a:t>
            </a:r>
            <a:r>
              <a:rPr lang="en-US" sz="1400" dirty="0" smtClean="0"/>
              <a:t>(unknowns</a:t>
            </a:r>
            <a:r>
              <a:rPr lang="en-US" sz="1400" dirty="0"/>
              <a:t> and equations: 458</a:t>
            </a:r>
            <a:r>
              <a:rPr lang="en-US" sz="1400" dirty="0" smtClean="0"/>
              <a:t>) : Uses BG Library</a:t>
            </a:r>
            <a:endParaRPr lang="en-US" sz="1400" dirty="0"/>
          </a:p>
          <a:p>
            <a:pPr marL="1085850" lvl="2" indent="-171450">
              <a:buFontTx/>
              <a:buChar char="-"/>
            </a:pPr>
            <a:r>
              <a:rPr lang="en-US" sz="1400" dirty="0"/>
              <a:t>Modelica flatten equations </a:t>
            </a:r>
            <a:r>
              <a:rPr lang="en-US" sz="1400" dirty="0" smtClean="0"/>
              <a:t>(unknowns</a:t>
            </a:r>
            <a:r>
              <a:rPr lang="en-US" sz="1400" dirty="0"/>
              <a:t> and equations: 68</a:t>
            </a:r>
            <a:r>
              <a:rPr lang="en-US" sz="1400" dirty="0" smtClean="0"/>
              <a:t>) : Uses Equation Generation Tool</a:t>
            </a:r>
            <a:endParaRPr lang="en-US" sz="1400" dirty="0"/>
          </a:p>
          <a:p>
            <a:pPr marL="1085850" lvl="2" indent="-171450">
              <a:buFontTx/>
              <a:buChar char="-"/>
            </a:pPr>
            <a:r>
              <a:rPr lang="en-US" sz="1400" dirty="0" smtClean="0"/>
              <a:t>Simulink : “Legacy” META II Simulation Tool</a:t>
            </a:r>
          </a:p>
          <a:p>
            <a:pPr marL="685800" lvl="1" indent="-171450">
              <a:buFontTx/>
              <a:buChar char="-"/>
            </a:pPr>
            <a:r>
              <a:rPr lang="en-US" sz="1600" dirty="0"/>
              <a:t>Current Limitation: Cannot currently mix Bond Graph and Modelica Components</a:t>
            </a:r>
          </a:p>
          <a:p>
            <a:pPr marL="171450" lvl="0" indent="-171450">
              <a:buFontTx/>
              <a:buChar char="-"/>
            </a:pPr>
            <a:endParaRPr lang="en-US" sz="1800" dirty="0"/>
          </a:p>
          <a:p>
            <a:pPr marL="171450" lvl="0" indent="-171450">
              <a:buFontTx/>
              <a:buChar char="-"/>
            </a:pPr>
            <a:r>
              <a:rPr lang="en-US" sz="1800" dirty="0" err="1" smtClean="0"/>
              <a:t>DriveTrain</a:t>
            </a:r>
            <a:r>
              <a:rPr lang="en-US" sz="1800" dirty="0" smtClean="0"/>
              <a:t> : FANG – style, low level of detail</a:t>
            </a:r>
            <a:endParaRPr lang="en-US" sz="1800" dirty="0"/>
          </a:p>
          <a:p>
            <a:pPr marL="628650" lvl="1" indent="-171450">
              <a:buFontTx/>
              <a:buChar char="-"/>
            </a:pPr>
            <a:r>
              <a:rPr lang="en-US" sz="1600" dirty="0" smtClean="0"/>
              <a:t>Parametric Hierarchical </a:t>
            </a:r>
            <a:r>
              <a:rPr lang="en-US" sz="1600" dirty="0"/>
              <a:t>Modelica </a:t>
            </a:r>
            <a:r>
              <a:rPr lang="en-US" sz="1600" dirty="0" smtClean="0"/>
              <a:t>model</a:t>
            </a:r>
            <a:endParaRPr lang="en-US" sz="1600" dirty="0"/>
          </a:p>
          <a:p>
            <a:pPr marL="628650" lvl="1" indent="-171450">
              <a:buFontTx/>
              <a:buChar char="-"/>
            </a:pPr>
            <a:r>
              <a:rPr lang="en-US" sz="1600" dirty="0" smtClean="0"/>
              <a:t>unknowns</a:t>
            </a:r>
            <a:r>
              <a:rPr lang="en-US" sz="1600" dirty="0"/>
              <a:t> and equations: </a:t>
            </a:r>
            <a:r>
              <a:rPr lang="en-US" sz="1600" dirty="0" smtClean="0"/>
              <a:t>160</a:t>
            </a:r>
          </a:p>
          <a:p>
            <a:pPr marL="457200" lvl="1" indent="0">
              <a:buNone/>
            </a:pPr>
            <a:endParaRPr lang="en-US" sz="1600" dirty="0"/>
          </a:p>
          <a:p>
            <a:pPr marL="171450" lvl="0" indent="-171450">
              <a:buFontTx/>
              <a:buChar char="-"/>
            </a:pPr>
            <a:r>
              <a:rPr lang="en-US" sz="1800" dirty="0"/>
              <a:t>Engine1b_Param</a:t>
            </a:r>
            <a:r>
              <a:rPr lang="en-US" sz="1800" dirty="0" smtClean="0"/>
              <a:t>: Single Cylinder Engine, High level of detail</a:t>
            </a:r>
            <a:endParaRPr lang="en-US" sz="1800" dirty="0"/>
          </a:p>
          <a:p>
            <a:pPr marL="628650" lvl="1" indent="-171450">
              <a:buFontTx/>
              <a:buChar char="-"/>
            </a:pPr>
            <a:r>
              <a:rPr lang="en-US" sz="1600" dirty="0" smtClean="0"/>
              <a:t>unknowns</a:t>
            </a:r>
            <a:r>
              <a:rPr lang="en-US" sz="1600" dirty="0"/>
              <a:t> and equations:  3110+4*(</a:t>
            </a:r>
            <a:r>
              <a:rPr lang="en-US" sz="1600" dirty="0" smtClean="0"/>
              <a:t>size(world.[</a:t>
            </a:r>
            <a:r>
              <a:rPr lang="en-US" sz="1600" dirty="0" err="1" smtClean="0"/>
              <a:t>x,y,z</a:t>
            </a:r>
            <a:r>
              <a:rPr lang="en-US" sz="1600" dirty="0" smtClean="0"/>
              <a:t>]_label.lines,1)</a:t>
            </a:r>
          </a:p>
          <a:p>
            <a:pPr marL="628650" lvl="1" indent="-171450">
              <a:buFontTx/>
              <a:buChar char="-"/>
            </a:pPr>
            <a:endParaRPr lang="en-US" sz="1600" dirty="0" smtClean="0"/>
          </a:p>
          <a:p>
            <a:pPr marL="171450" lvl="0" indent="-171450">
              <a:buFontTx/>
              <a:buChar char="-"/>
            </a:pPr>
            <a:r>
              <a:rPr lang="en-US" sz="1800" dirty="0" smtClean="0"/>
              <a:t>MultiBodyEngine1b test bench:</a:t>
            </a:r>
          </a:p>
          <a:p>
            <a:pPr marL="628650" lvl="1" indent="-171450">
              <a:buFontTx/>
              <a:buChar char="-"/>
            </a:pPr>
            <a:r>
              <a:rPr lang="en-US" sz="1600" dirty="0"/>
              <a:t>unknowns and equations: </a:t>
            </a:r>
            <a:r>
              <a:rPr lang="en-US" sz="1600" dirty="0" smtClean="0"/>
              <a:t> 3140+4</a:t>
            </a:r>
            <a:r>
              <a:rPr lang="en-US" sz="1600" dirty="0"/>
              <a:t>*(size(Engine1b.Engine1.world</a:t>
            </a:r>
            <a:r>
              <a:rPr lang="en-US" sz="1600" dirty="0" smtClean="0"/>
              <a:t>.[</a:t>
            </a:r>
            <a:r>
              <a:rPr lang="en-US" sz="1600" dirty="0" err="1" smtClean="0"/>
              <a:t>x,y,z</a:t>
            </a:r>
            <a:r>
              <a:rPr lang="en-US" sz="1600" dirty="0" smtClean="0"/>
              <a:t>]_</a:t>
            </a:r>
            <a:r>
              <a:rPr lang="en-US" sz="1600" dirty="0" err="1" smtClean="0"/>
              <a:t>label.lines</a:t>
            </a:r>
            <a:r>
              <a:rPr lang="en-US" sz="1600" dirty="0"/>
              <a:t>, </a:t>
            </a:r>
            <a:r>
              <a:rPr lang="en-US" sz="1600" dirty="0" smtClean="0"/>
              <a:t>1)</a:t>
            </a:r>
            <a:endParaRPr lang="en-US" sz="1600" dirty="0"/>
          </a:p>
          <a:p>
            <a:pPr lvl="3"/>
            <a:endParaRPr lang="en-US" sz="12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7/12/00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A57D-7290-43B7-9CE1-2BE8AFF1B7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74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096" y="2590800"/>
            <a:ext cx="5167567" cy="2843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</a:t>
            </a:r>
            <a:r>
              <a:rPr lang="en-US" dirty="0" err="1"/>
              <a:t>ElectroMechanical</a:t>
            </a:r>
            <a:r>
              <a:rPr lang="en-US" dirty="0"/>
              <a:t> System – </a:t>
            </a:r>
            <a:r>
              <a:rPr lang="en-US" dirty="0" smtClean="0"/>
              <a:t>Bond Graph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7/12/00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263D-06FA-4678-99AB-57B50B32E0C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447800"/>
            <a:ext cx="1789624" cy="71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>
            <a:endCxn id="4100" idx="1"/>
          </p:cNvCxnSpPr>
          <p:nvPr/>
        </p:nvCxnSpPr>
        <p:spPr bwMode="auto">
          <a:xfrm flipV="1">
            <a:off x="3086100" y="1696777"/>
            <a:ext cx="33337" cy="1275023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>
            <a:endCxn id="4100" idx="3"/>
          </p:cNvCxnSpPr>
          <p:nvPr/>
        </p:nvCxnSpPr>
        <p:spPr bwMode="auto">
          <a:xfrm flipV="1">
            <a:off x="4038600" y="1696777"/>
            <a:ext cx="919162" cy="1427423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437" y="1392140"/>
            <a:ext cx="1838325" cy="609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8181" y="5486400"/>
            <a:ext cx="7620000" cy="914400"/>
          </a:xfrm>
        </p:spPr>
        <p:txBody>
          <a:bodyPr/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2000" dirty="0">
                <a:latin typeface="Times New Roman" charset="0"/>
              </a:rPr>
              <a:t>Demonstration: Map Bond-Graph-Based Components to: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Composed Simulink System Simulations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/>
              <a:t>Composed Modelica System </a:t>
            </a:r>
            <a:r>
              <a:rPr lang="en-US" sz="2000" dirty="0" smtClean="0"/>
              <a:t>Simulations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362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003" y="2819400"/>
            <a:ext cx="6085114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</a:t>
            </a:r>
            <a:r>
              <a:rPr lang="en-US" dirty="0" err="1" smtClean="0"/>
              <a:t>ElectroMechanical</a:t>
            </a:r>
            <a:r>
              <a:rPr lang="en-US" dirty="0" smtClean="0"/>
              <a:t> System – Modelica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7/12/00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2000" y="5523740"/>
            <a:ext cx="7620000" cy="914400"/>
          </a:xfrm>
        </p:spPr>
        <p:txBody>
          <a:bodyPr/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2000" dirty="0">
                <a:latin typeface="Times New Roman" charset="0"/>
              </a:rPr>
              <a:t>Demonstration: Map Bond-Graph-Based Components to: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Composed </a:t>
            </a:r>
            <a:r>
              <a:rPr lang="en-US" sz="2000" dirty="0"/>
              <a:t>Modelica System </a:t>
            </a:r>
            <a:r>
              <a:rPr lang="en-US" sz="2000" dirty="0" smtClean="0"/>
              <a:t>Simulations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263D-06FA-4678-99AB-57B50B32E0C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306" y="1816660"/>
            <a:ext cx="1552386" cy="578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875601"/>
            <a:ext cx="2361517" cy="782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371600"/>
            <a:ext cx="849767" cy="415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Connector 9"/>
          <p:cNvCxnSpPr/>
          <p:nvPr/>
        </p:nvCxnSpPr>
        <p:spPr bwMode="auto">
          <a:xfrm flipH="1" flipV="1">
            <a:off x="2590800" y="2366207"/>
            <a:ext cx="304800" cy="605593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>
            <a:endCxn id="3076" idx="3"/>
          </p:cNvCxnSpPr>
          <p:nvPr/>
        </p:nvCxnSpPr>
        <p:spPr bwMode="auto">
          <a:xfrm flipV="1">
            <a:off x="3810000" y="2106042"/>
            <a:ext cx="394692" cy="86575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>
            <a:endCxn id="3075" idx="1"/>
          </p:cNvCxnSpPr>
          <p:nvPr/>
        </p:nvCxnSpPr>
        <p:spPr bwMode="auto">
          <a:xfrm flipV="1">
            <a:off x="3608785" y="1579522"/>
            <a:ext cx="1420415" cy="313965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>
            <a:off x="3608785" y="1893486"/>
            <a:ext cx="1191815" cy="127817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0092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 Train Low Resolution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7/12/00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AA57D-7290-43B7-9CE1-2BE8AFF1B70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95400"/>
            <a:ext cx="7315738" cy="422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3"/>
          <p:cNvSpPr txBox="1">
            <a:spLocks/>
          </p:cNvSpPr>
          <p:nvPr/>
        </p:nvSpPr>
        <p:spPr bwMode="auto">
          <a:xfrm>
            <a:off x="710293" y="5553269"/>
            <a:ext cx="7620000" cy="914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+mn-cs"/>
              </a:defRPr>
            </a:lvl9pPr>
          </a:lstStyle>
          <a:p>
            <a:pPr marL="285750" indent="-285750" algn="l">
              <a:buFont typeface="Arial" pitchFamily="34" charset="0"/>
              <a:buChar char="•"/>
            </a:pPr>
            <a:r>
              <a:rPr lang="en-US" sz="2000" dirty="0" smtClean="0">
                <a:latin typeface="Times New Roman" charset="0"/>
              </a:rPr>
              <a:t>Demonstration: Map Modelica-Based Components to: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Composed Modelica System Simulations</a:t>
            </a:r>
          </a:p>
        </p:txBody>
      </p:sp>
    </p:spTree>
    <p:extLst>
      <p:ext uri="{BB962C8B-B14F-4D97-AF65-F5344CB8AC3E}">
        <p14:creationId xmlns:p14="http://schemas.microsoft.com/office/powerpoint/2010/main" val="343115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RPA Vanderbilt Template">
  <a:themeElements>
    <a:clrScheme name="ISIS Presentation Template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ISIS Presentation 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ISIS Presentation Template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Presentation Template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Presentation Templat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4863</TotalTime>
  <Words>1436</Words>
  <Application>Microsoft Office PowerPoint</Application>
  <PresentationFormat>On-screen Show (4:3)</PresentationFormat>
  <Paragraphs>403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DARPA Vanderbilt Template</vt:lpstr>
      <vt:lpstr>5_Office Theme</vt:lpstr>
      <vt:lpstr>6_Office Theme</vt:lpstr>
      <vt:lpstr>Dynamic Simulation</vt:lpstr>
      <vt:lpstr>PowerPoint Presentation</vt:lpstr>
      <vt:lpstr>Multi-Physics Linear Diff Eq. Simulation</vt:lpstr>
      <vt:lpstr>Dynamics Test Bench Modeling</vt:lpstr>
      <vt:lpstr>Simulation Modeling</vt:lpstr>
      <vt:lpstr>Demonstrations</vt:lpstr>
      <vt:lpstr>Simple ElectroMechanical System – Bond Graph</vt:lpstr>
      <vt:lpstr>Simple ElectroMechanical System – Modelica</vt:lpstr>
      <vt:lpstr>Drive Train Low Resolution</vt:lpstr>
      <vt:lpstr>Engine: High Resolution</vt:lpstr>
      <vt:lpstr>Parametric Exploration Tool</vt:lpstr>
      <vt:lpstr>PowerPoint Presentation</vt:lpstr>
      <vt:lpstr>Parametric Exploration Tool</vt:lpstr>
      <vt:lpstr>Parametric Exploration Tool</vt:lpstr>
      <vt:lpstr>PET Experiment</vt:lpstr>
      <vt:lpstr>PET Experiment Generated Assembly</vt:lpstr>
      <vt:lpstr>PET Experiment Generated Sim Components</vt:lpstr>
      <vt:lpstr>PET Experiment Generated Excel Component</vt:lpstr>
      <vt:lpstr>Parametric Exploration Tool</vt:lpstr>
      <vt:lpstr>Dashboard</vt:lpstr>
      <vt:lpstr>Dashboard</vt:lpstr>
      <vt:lpstr>Back-Up: D3 Pros</vt:lpstr>
    </vt:vector>
  </TitlesOfParts>
  <Company>Vanderbilt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Design Patterns</dc:title>
  <dc:creator>Chris vanBuskirk</dc:creator>
  <cp:lastModifiedBy>bapty</cp:lastModifiedBy>
  <cp:revision>96</cp:revision>
  <dcterms:created xsi:type="dcterms:W3CDTF">2012-03-01T03:29:05Z</dcterms:created>
  <dcterms:modified xsi:type="dcterms:W3CDTF">2012-03-12T14:56:23Z</dcterms:modified>
</cp:coreProperties>
</file>